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8" r:id="rId3"/>
    <p:sldId id="259" r:id="rId4"/>
    <p:sldId id="260" r:id="rId5"/>
    <p:sldId id="261" r:id="rId6"/>
    <p:sldId id="263" r:id="rId7"/>
    <p:sldId id="267" r:id="rId8"/>
    <p:sldId id="264" r:id="rId9"/>
    <p:sldId id="312" r:id="rId10"/>
    <p:sldId id="268" r:id="rId11"/>
    <p:sldId id="270" r:id="rId12"/>
    <p:sldId id="271" r:id="rId13"/>
    <p:sldId id="272" r:id="rId14"/>
    <p:sldId id="277" r:id="rId15"/>
    <p:sldId id="281" r:id="rId16"/>
    <p:sldId id="282" r:id="rId17"/>
    <p:sldId id="283" r:id="rId18"/>
    <p:sldId id="290" r:id="rId19"/>
    <p:sldId id="289" r:id="rId20"/>
    <p:sldId id="285" r:id="rId21"/>
    <p:sldId id="286" r:id="rId22"/>
    <p:sldId id="288" r:id="rId23"/>
    <p:sldId id="291" r:id="rId24"/>
    <p:sldId id="293" r:id="rId25"/>
    <p:sldId id="310" r:id="rId26"/>
    <p:sldId id="313" r:id="rId27"/>
    <p:sldId id="295" r:id="rId28"/>
    <p:sldId id="294" r:id="rId29"/>
    <p:sldId id="301" r:id="rId30"/>
    <p:sldId id="302" r:id="rId31"/>
    <p:sldId id="306" r:id="rId32"/>
    <p:sldId id="305" r:id="rId33"/>
    <p:sldId id="307" r:id="rId34"/>
    <p:sldId id="308" r:id="rId35"/>
    <p:sldId id="309" r:id="rId36"/>
    <p:sldId id="29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17" autoAdjust="0"/>
  </p:normalViewPr>
  <p:slideViewPr>
    <p:cSldViewPr snapToGrid="0">
      <p:cViewPr varScale="1">
        <p:scale>
          <a:sx n="86" d="100"/>
          <a:sy n="86" d="100"/>
        </p:scale>
        <p:origin x="1800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84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EB9AE-4C43-425A-9C88-8A1F76C64E9B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2F044-1E0A-407D-ACA4-3051036E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741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A3902-064B-48BD-9FCA-15115AA8F2F7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83FA4-4B74-4CF9-BFC0-1A1005DE0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60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3FA4-4B74-4CF9-BFC0-1A1005DE00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329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D30B97-0EC7-480F-B209-D674C6AC1034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889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1791960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804457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1717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3169041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3FA4-4B74-4CF9-BFC0-1A1005DE0088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61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A random geometric network consist of a collection of points which are randomly scattered over a region of space according to some probability distribution in this case uniformly.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/>
              <a:t>Any two points separated by a distance less than a certain specified value are said to be connected and group together to form a cluster.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F85E06-4E9E-44F1-BAE9-B013BB32AA59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4547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2D4CB7-071D-4869-9FF5-05E9ABDB9EA6}" type="slidenum">
              <a:rPr lang="en-GB" altLang="en-US"/>
              <a:pPr eaLnBrk="1" hangingPunct="1"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4089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251707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24829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35A197-76B9-48DF-B307-BFF2F36B0DF1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680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35A197-76B9-48DF-B307-BFF2F36B0DF1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442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3749772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147118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42AB-11DE-435E-8160-3A12F0727E9A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08D-58CF-4DFF-A93A-0BD2AEBA7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2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42AB-11DE-435E-8160-3A12F0727E9A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08D-58CF-4DFF-A93A-0BD2AEBA7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59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42AB-11DE-435E-8160-3A12F0727E9A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08D-58CF-4DFF-A93A-0BD2AEBA7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52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42AB-11DE-435E-8160-3A12F0727E9A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08D-58CF-4DFF-A93A-0BD2AEBA7A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406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42AB-11DE-435E-8160-3A12F0727E9A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08D-58CF-4DFF-A93A-0BD2AEBA7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737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42AB-11DE-435E-8160-3A12F0727E9A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08D-58CF-4DFF-A93A-0BD2AEBA7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14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42AB-11DE-435E-8160-3A12F0727E9A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08D-58CF-4DFF-A93A-0BD2AEBA7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36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42AB-11DE-435E-8160-3A12F0727E9A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08D-58CF-4DFF-A93A-0BD2AEBA7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197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42AB-11DE-435E-8160-3A12F0727E9A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08D-58CF-4DFF-A93A-0BD2AEBA7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453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42AB-11DE-435E-8160-3A12F0727E9A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08D-58CF-4DFF-A93A-0BD2AEBA7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18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42AB-11DE-435E-8160-3A12F0727E9A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08D-58CF-4DFF-A93A-0BD2AEBA7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0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642AB-11DE-435E-8160-3A12F0727E9A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4C08D-58CF-4DFF-A93A-0BD2AEBA7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76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goo.gl/4XwEc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emf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emf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image" Target="../media/image57.png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12" Type="http://schemas.openxmlformats.org/officeDocument/2006/relationships/image" Target="../media/image56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11" Type="http://schemas.openxmlformats.org/officeDocument/2006/relationships/image" Target="../media/image55.emf"/><Relationship Id="rId5" Type="http://schemas.openxmlformats.org/officeDocument/2006/relationships/image" Target="../media/image49.emf"/><Relationship Id="rId10" Type="http://schemas.openxmlformats.org/officeDocument/2006/relationships/image" Target="../media/image54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Relationship Id="rId14" Type="http://schemas.openxmlformats.org/officeDocument/2006/relationships/image" Target="../media/image5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6.png"/><Relationship Id="rId7" Type="http://schemas.openxmlformats.org/officeDocument/2006/relationships/image" Target="../media/image42.png"/><Relationship Id="rId12" Type="http://schemas.openxmlformats.org/officeDocument/2006/relationships/image" Target="../media/image6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60.png"/><Relationship Id="rId5" Type="http://schemas.openxmlformats.org/officeDocument/2006/relationships/image" Target="../media/image38.png"/><Relationship Id="rId10" Type="http://schemas.openxmlformats.org/officeDocument/2006/relationships/image" Target="../media/image59.png"/><Relationship Id="rId4" Type="http://schemas.openxmlformats.org/officeDocument/2006/relationships/image" Target="../media/image37.png"/><Relationship Id="rId9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gif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6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83.jpeg"/><Relationship Id="rId10" Type="http://schemas.openxmlformats.org/officeDocument/2006/relationships/image" Target="../media/image90.png"/><Relationship Id="rId4" Type="http://schemas.openxmlformats.org/officeDocument/2006/relationships/image" Target="../media/image79.png"/><Relationship Id="rId9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92.jpeg"/><Relationship Id="rId7" Type="http://schemas.openxmlformats.org/officeDocument/2006/relationships/image" Target="../media/image67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41.png"/><Relationship Id="rId4" Type="http://schemas.openxmlformats.org/officeDocument/2006/relationships/image" Target="../media/image93.png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image" Target="../media/image95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24.jpeg"/><Relationship Id="rId9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6.png"/><Relationship Id="rId7" Type="http://schemas.openxmlformats.org/officeDocument/2006/relationships/image" Target="../media/image1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30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98.png"/><Relationship Id="rId4" Type="http://schemas.openxmlformats.org/officeDocument/2006/relationships/image" Target="../media/image131.png"/><Relationship Id="rId9" Type="http://schemas.openxmlformats.org/officeDocument/2006/relationships/image" Target="../media/image1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1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02.png"/><Relationship Id="rId10" Type="http://schemas.openxmlformats.org/officeDocument/2006/relationships/image" Target="../media/image137.png"/><Relationship Id="rId4" Type="http://schemas.openxmlformats.org/officeDocument/2006/relationships/image" Target="../media/image98.png"/><Relationship Id="rId9" Type="http://schemas.openxmlformats.org/officeDocument/2006/relationships/image" Target="../media/image13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30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29.png"/><Relationship Id="rId5" Type="http://schemas.openxmlformats.org/officeDocument/2006/relationships/image" Target="../media/image98.png"/><Relationship Id="rId10" Type="http://schemas.openxmlformats.org/officeDocument/2006/relationships/image" Target="../media/image138.png"/><Relationship Id="rId4" Type="http://schemas.openxmlformats.org/officeDocument/2006/relationships/image" Target="../media/image131.png"/><Relationship Id="rId9" Type="http://schemas.openxmlformats.org/officeDocument/2006/relationships/image" Target="../media/image13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17.png"/><Relationship Id="rId7" Type="http://schemas.openxmlformats.org/officeDocument/2006/relationships/image" Target="../media/image1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58091"/>
            <a:ext cx="9144000" cy="1656863"/>
          </a:xfrm>
        </p:spPr>
        <p:txBody>
          <a:bodyPr>
            <a:normAutofit fontScale="90000"/>
          </a:bodyPr>
          <a:lstStyle/>
          <a:p>
            <a:r>
              <a:rPr lang="en-GB" cap="all" dirty="0"/>
              <a:t>T2</a:t>
            </a:r>
            <a:r>
              <a:rPr lang="en-GB" cap="all" dirty="0" smtClean="0"/>
              <a:t>: </a:t>
            </a:r>
            <a:r>
              <a:rPr lang="en-GB" cap="all" dirty="0"/>
              <a:t>MODELLING AND ANALYSIS OF AD-HOC </a:t>
            </a:r>
            <a:r>
              <a:rPr lang="en-GB" cap="all" dirty="0" smtClean="0"/>
              <a:t>NETWORKS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93549"/>
            <a:ext cx="6858000" cy="1241822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Justin P. Coon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Orestis Georgiou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Carl P. Dettmann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30" name="Picture 6" descr="https://www.secured-fp7.eu/images/fp7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728" y="5940991"/>
            <a:ext cx="744752" cy="60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york.ac.uk/media/electronics/DIW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69" y="5063121"/>
            <a:ext cx="683826" cy="68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2.specs-project.eu/wp-content/uploads/2013/05/logo_ce-en-MA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95192"/>
            <a:ext cx="950572" cy="65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6718" y="5475304"/>
            <a:ext cx="1158737" cy="9001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0092" y="6258068"/>
            <a:ext cx="2120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hlinkClick r:id="rId7"/>
              </a:rPr>
              <a:t>https://</a:t>
            </a:r>
            <a:r>
              <a:rPr lang="en-GB" sz="1600" b="1" dirty="0" smtClean="0">
                <a:solidFill>
                  <a:srgbClr val="FF0000"/>
                </a:solidFill>
                <a:hlinkClick r:id="rId7"/>
              </a:rPr>
              <a:t>goo.gl/4XwEcf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54350" y="4485022"/>
            <a:ext cx="168347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b="1" dirty="0">
                <a:solidFill>
                  <a:srgbClr val="58B436"/>
                </a:solidFill>
                <a:latin typeface="tahoma" panose="020B0604030504040204" pitchFamily="34" charset="0"/>
              </a:rPr>
              <a:t>August 25</a:t>
            </a:r>
            <a:r>
              <a:rPr lang="en-GB" sz="1350" b="1" baseline="30000" dirty="0">
                <a:solidFill>
                  <a:srgbClr val="58B436"/>
                </a:solidFill>
                <a:latin typeface="tahoma" panose="020B0604030504040204" pitchFamily="34" charset="0"/>
              </a:rPr>
              <a:t>th</a:t>
            </a:r>
            <a:r>
              <a:rPr lang="en-GB" sz="1350" b="1" dirty="0">
                <a:solidFill>
                  <a:srgbClr val="58B436"/>
                </a:solidFill>
                <a:latin typeface="tahoma" panose="020B0604030504040204" pitchFamily="34" charset="0"/>
              </a:rPr>
              <a:t> 2015</a:t>
            </a:r>
            <a:endParaRPr lang="en-GB" sz="1350" b="1" dirty="0">
              <a:solidFill>
                <a:srgbClr val="58B436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4028" y="5721894"/>
            <a:ext cx="1031051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88" dirty="0">
                <a:latin typeface="NimbusRomNo9L-Regu"/>
              </a:rPr>
              <a:t>CNET-ICT-318177</a:t>
            </a:r>
            <a:endParaRPr lang="en-GB" sz="788" dirty="0"/>
          </a:p>
        </p:txBody>
      </p:sp>
      <p:sp>
        <p:nvSpPr>
          <p:cNvPr id="4" name="TextBox 3"/>
          <p:cNvSpPr txBox="1"/>
          <p:nvPr/>
        </p:nvSpPr>
        <p:spPr>
          <a:xfrm>
            <a:off x="112572" y="6014025"/>
            <a:ext cx="1649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Slides available at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306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C:\Users\Prime\Desktop\Diaxronika\2012\Presentations\DPG\rg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43000"/>
            <a:ext cx="75057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861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Random </a:t>
            </a:r>
            <a:r>
              <a:rPr lang="en-GB" dirty="0"/>
              <a:t>geometric </a:t>
            </a:r>
            <a:r>
              <a:rPr lang="en-GB" dirty="0" smtClean="0"/>
              <a:t>network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857250" y="1143000"/>
            <a:ext cx="7505700" cy="5343525"/>
            <a:chOff x="857250" y="1143000"/>
            <a:chExt cx="7505700" cy="5343525"/>
          </a:xfrm>
        </p:grpSpPr>
        <p:pic>
          <p:nvPicPr>
            <p:cNvPr id="5" name="Picture 2" descr="C:\Users\Prime\Desktop\Diaxronika\2012\Presentations\DPG\rgg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" y="1143000"/>
              <a:ext cx="7505700" cy="534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5">
              <a:lum bright="-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2924175"/>
              <a:ext cx="438150" cy="325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3924300" y="2852738"/>
              <a:ext cx="7921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7214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C:\Users\Prime\Desktop\Diaxronika\2012\Presentations\DPG\rg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43000"/>
            <a:ext cx="75057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924175"/>
            <a:ext cx="4381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Line 10"/>
          <p:cNvSpPr>
            <a:spLocks noChangeShapeType="1"/>
          </p:cNvSpPr>
          <p:nvPr/>
        </p:nvSpPr>
        <p:spPr bwMode="auto">
          <a:xfrm>
            <a:off x="3924300" y="2852738"/>
            <a:ext cx="7921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med"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861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Random </a:t>
            </a:r>
            <a:r>
              <a:rPr lang="en-GB" dirty="0"/>
              <a:t>geometric </a:t>
            </a:r>
            <a:r>
              <a:rPr lang="en-GB" dirty="0" smtClean="0"/>
              <a:t>network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834640" y="3771900"/>
            <a:ext cx="251460" cy="68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547360" y="5463540"/>
            <a:ext cx="274320" cy="1676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50380" y="3893820"/>
            <a:ext cx="236220" cy="1752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905500" y="2095500"/>
            <a:ext cx="12954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-2" y="4480607"/>
            <a:ext cx="9105901" cy="2327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8099" y="4488538"/>
            <a:ext cx="792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1.  G</a:t>
            </a:r>
            <a:r>
              <a:rPr lang="en-GB" dirty="0"/>
              <a:t>. Gilbert, “Random plane networks,” SIAM J., vol. 9, no. 4, pp. 533–543, 1961.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99" y="6151958"/>
            <a:ext cx="9144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4.  M</a:t>
            </a:r>
            <a:r>
              <a:rPr lang="en-GB" dirty="0"/>
              <a:t>. Walters, “Random Geometric Graphs,” in Surveys in </a:t>
            </a:r>
            <a:r>
              <a:rPr lang="en-GB" dirty="0" err="1"/>
              <a:t>Combinatronics</a:t>
            </a:r>
            <a:r>
              <a:rPr lang="en-GB" dirty="0"/>
              <a:t> 2011 (Robin Chapman, ed.), Cambridge University Press, 2011</a:t>
            </a:r>
          </a:p>
        </p:txBody>
      </p:sp>
      <p:sp>
        <p:nvSpPr>
          <p:cNvPr id="6" name="Rectangle 5"/>
          <p:cNvSpPr/>
          <p:nvPr/>
        </p:nvSpPr>
        <p:spPr>
          <a:xfrm>
            <a:off x="38099" y="4916265"/>
            <a:ext cx="8324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2.  M. D. Penrose, “Random Geometric Graphs”, Oxford University Press, 2003.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8099" y="5419900"/>
            <a:ext cx="8956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222222"/>
                </a:solidFill>
              </a:rPr>
              <a:t>3.  M. Franceschetti, R. </a:t>
            </a:r>
            <a:r>
              <a:rPr lang="en-GB" dirty="0" err="1" smtClean="0">
                <a:solidFill>
                  <a:srgbClr val="222222"/>
                </a:solidFill>
              </a:rPr>
              <a:t>Meester</a:t>
            </a:r>
            <a:r>
              <a:rPr lang="en-GB" dirty="0" smtClean="0">
                <a:solidFill>
                  <a:srgbClr val="222222"/>
                </a:solidFill>
              </a:rPr>
              <a:t>,</a:t>
            </a:r>
            <a:r>
              <a:rPr lang="en-GB" dirty="0">
                <a:solidFill>
                  <a:srgbClr val="222222"/>
                </a:solidFill>
              </a:rPr>
              <a:t> </a:t>
            </a:r>
            <a:r>
              <a:rPr lang="en-GB" dirty="0" smtClean="0">
                <a:solidFill>
                  <a:srgbClr val="222222"/>
                </a:solidFill>
              </a:rPr>
              <a:t>”Random </a:t>
            </a:r>
            <a:r>
              <a:rPr lang="en-GB" dirty="0">
                <a:solidFill>
                  <a:srgbClr val="222222"/>
                </a:solidFill>
              </a:rPr>
              <a:t>networks for communication: from statistical </a:t>
            </a:r>
            <a:r>
              <a:rPr lang="en-GB" dirty="0" smtClean="0">
                <a:solidFill>
                  <a:srgbClr val="222222"/>
                </a:solidFill>
              </a:rPr>
              <a:t>physics </a:t>
            </a:r>
            <a:r>
              <a:rPr lang="en-GB" dirty="0">
                <a:solidFill>
                  <a:srgbClr val="222222"/>
                </a:solidFill>
              </a:rPr>
              <a:t>to information </a:t>
            </a:r>
            <a:r>
              <a:rPr lang="en-GB" dirty="0" smtClean="0">
                <a:solidFill>
                  <a:srgbClr val="222222"/>
                </a:solidFill>
              </a:rPr>
              <a:t>systems”. </a:t>
            </a:r>
            <a:r>
              <a:rPr lang="en-GB" dirty="0">
                <a:solidFill>
                  <a:srgbClr val="222222"/>
                </a:solidFill>
              </a:rPr>
              <a:t>Vol. 24. Cambridge University Press, 2008.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16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 descr="C:\Users\Prime\Desktop\Diaxronika\2012\Presentations\DPG\tr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268413"/>
            <a:ext cx="210026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C:\Users\Prime\Desktop\Diaxronika\2012\Presentations\DPG\t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292225"/>
            <a:ext cx="2119313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C:\Users\Prime\Desktop\Diaxronika\2012\Presentations\DPG\tr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1292225"/>
            <a:ext cx="223043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C:\Users\Prime\Desktop\Diaxronika\2012\Presentations\DPG\tr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3035300"/>
            <a:ext cx="21653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 descr="C:\Users\Prime\Desktop\Diaxronika\2012\Presentations\DPG\tr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014663"/>
            <a:ext cx="2132013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7" descr="C:\Users\Prime\Desktop\Diaxronika\2012\Presentations\DPG\tr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001963"/>
            <a:ext cx="2141538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8625" y="4813300"/>
            <a:ext cx="8286750" cy="84772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 i="1">
                <a:latin typeface="Calibri" panose="020F0502020204030204" pitchFamily="34" charset="0"/>
              </a:rPr>
              <a:t>What is the probability of achieving a fully connected network at a given density?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8610" y="0"/>
            <a:ext cx="88887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Confined Random </a:t>
            </a:r>
            <a:r>
              <a:rPr lang="en-GB" dirty="0"/>
              <a:t>geometric networks</a:t>
            </a:r>
          </a:p>
        </p:txBody>
      </p:sp>
    </p:spTree>
    <p:extLst>
      <p:ext uri="{BB962C8B-B14F-4D97-AF65-F5344CB8AC3E}">
        <p14:creationId xmlns:p14="http://schemas.microsoft.com/office/powerpoint/2010/main" val="284202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1006476" y="3830637"/>
            <a:ext cx="2501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</a:rPr>
              <a:t>Probability of Full connectivity</a:t>
            </a:r>
          </a:p>
        </p:txBody>
      </p:sp>
      <p:pic>
        <p:nvPicPr>
          <p:cNvPr id="10243" name="Picture 5" descr="C:\Users\Prime\Desktop\Diaxronika\2012\Presentations\DPG\pf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805113"/>
            <a:ext cx="387032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:\Users\Prime\Desktop\Diaxronika\2012\Presentations\DPG\tr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1011238"/>
            <a:ext cx="257968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 descr="C:\Users\Prime\Desktop\Diaxronika\2012\Presentations\DPG\tr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1082675"/>
            <a:ext cx="2425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 descr="C:\Users\Prime\Desktop\Diaxronika\2012\Presentations\DPG\tr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082675"/>
            <a:ext cx="257968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4922838"/>
            <a:ext cx="977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8610" y="5349875"/>
            <a:ext cx="86525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/>
              <a:t>The goal is to develop a theory for        </a:t>
            </a:r>
            <a:r>
              <a:rPr lang="en-US" sz="1600" i="1" dirty="0" smtClean="0"/>
              <a:t>  that </a:t>
            </a:r>
            <a:r>
              <a:rPr lang="en-US" sz="1600" i="1" dirty="0"/>
              <a:t>is able to provide useful analytic and physical insight which can support a variety of connectivity models, and can act as a basis for further development and analysis. </a:t>
            </a:r>
            <a:r>
              <a:rPr lang="en-US" sz="1600" i="1" dirty="0" smtClean="0"/>
              <a:t>To this end we will derive a general formula for           which is simple, intuitive and practical.</a:t>
            </a:r>
            <a:endParaRPr lang="en-US" sz="1600" i="1" dirty="0"/>
          </a:p>
        </p:txBody>
      </p:sp>
      <p:pic>
        <p:nvPicPr>
          <p:cNvPr id="102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432" y="5847497"/>
            <a:ext cx="3905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75" y="5373550"/>
            <a:ext cx="3905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08610" y="0"/>
            <a:ext cx="88887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Confined Random </a:t>
            </a:r>
            <a:r>
              <a:rPr lang="en-GB" dirty="0"/>
              <a:t>geometric networks</a:t>
            </a:r>
          </a:p>
        </p:txBody>
      </p:sp>
    </p:spTree>
    <p:extLst>
      <p:ext uri="{BB962C8B-B14F-4D97-AF65-F5344CB8AC3E}">
        <p14:creationId xmlns:p14="http://schemas.microsoft.com/office/powerpoint/2010/main" val="30779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03807" y="1862397"/>
            <a:ext cx="8578850" cy="4917544"/>
          </a:xfrm>
        </p:spPr>
        <p:txBody>
          <a:bodyPr>
            <a:normAutofit/>
          </a:bodyPr>
          <a:lstStyle/>
          <a:p>
            <a:pPr marL="800100" lvl="1" indent="-34290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Ad hoc networks - applications and standards</a:t>
            </a:r>
          </a:p>
          <a:p>
            <a:pPr marL="800100" lvl="1" indent="-34290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What is a random geometric network?</a:t>
            </a:r>
          </a:p>
          <a:p>
            <a:pPr marL="800100" lvl="1" indent="-34290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Stated the problem of Full connectivity in spatially confined domains</a:t>
            </a:r>
          </a:p>
          <a:p>
            <a:pPr marL="800100" lvl="1" indent="-34290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334537" y="233324"/>
            <a:ext cx="627538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/ Motivation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short summary:</a:t>
            </a:r>
          </a:p>
        </p:txBody>
      </p:sp>
      <p:pic>
        <p:nvPicPr>
          <p:cNvPr id="15368" name="Picture 7" descr="C:\Users\Prime\Desktop\Diaxronika\2012\Presentations\DPG\pf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82" y="4722484"/>
            <a:ext cx="24447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3" descr="C:\Users\Prime\Desktop\Diaxronika\2012\Presentations\DPG\t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733" y="5080464"/>
            <a:ext cx="671512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en.hartcomm.org/hcp/tech/wihart/images/Expanded_WirelessHART_Mesh_Netwo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808" y="560349"/>
            <a:ext cx="2172052" cy="171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2" descr="C:\Users\Prime\Desktop\Diaxronika\2012\Presentations\DPG\rgg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78" y="2946770"/>
            <a:ext cx="2726144" cy="194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8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6"/>
          <p:cNvSpPr/>
          <p:nvPr/>
        </p:nvSpPr>
        <p:spPr>
          <a:xfrm>
            <a:off x="7128198" y="1426829"/>
            <a:ext cx="1584325" cy="1974850"/>
          </a:xfrm>
          <a:custGeom>
            <a:avLst/>
            <a:gdLst>
              <a:gd name="connsiteX0" fmla="*/ 80319 w 1266568"/>
              <a:gd name="connsiteY0" fmla="*/ 337751 h 1186249"/>
              <a:gd name="connsiteX1" fmla="*/ 735227 w 1266568"/>
              <a:gd name="connsiteY1" fmla="*/ 41189 h 1186249"/>
              <a:gd name="connsiteX2" fmla="*/ 1204784 w 1266568"/>
              <a:gd name="connsiteY2" fmla="*/ 584886 h 1186249"/>
              <a:gd name="connsiteX3" fmla="*/ 1105930 w 1266568"/>
              <a:gd name="connsiteY3" fmla="*/ 1128584 h 1186249"/>
              <a:gd name="connsiteX4" fmla="*/ 648730 w 1266568"/>
              <a:gd name="connsiteY4" fmla="*/ 930876 h 1186249"/>
              <a:gd name="connsiteX5" fmla="*/ 352168 w 1266568"/>
              <a:gd name="connsiteY5" fmla="*/ 1054443 h 1186249"/>
              <a:gd name="connsiteX6" fmla="*/ 142103 w 1266568"/>
              <a:gd name="connsiteY6" fmla="*/ 745524 h 1186249"/>
              <a:gd name="connsiteX7" fmla="*/ 253314 w 1266568"/>
              <a:gd name="connsiteY7" fmla="*/ 448962 h 1186249"/>
              <a:gd name="connsiteX8" fmla="*/ 80319 w 1266568"/>
              <a:gd name="connsiteY8" fmla="*/ 337751 h 118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6568" h="1186249">
                <a:moveTo>
                  <a:pt x="80319" y="337751"/>
                </a:moveTo>
                <a:cubicBezTo>
                  <a:pt x="160638" y="269789"/>
                  <a:pt x="547816" y="0"/>
                  <a:pt x="735227" y="41189"/>
                </a:cubicBezTo>
                <a:cubicBezTo>
                  <a:pt x="922638" y="82378"/>
                  <a:pt x="1143000" y="403653"/>
                  <a:pt x="1204784" y="584886"/>
                </a:cubicBezTo>
                <a:cubicBezTo>
                  <a:pt x="1266568" y="766119"/>
                  <a:pt x="1198606" y="1070919"/>
                  <a:pt x="1105930" y="1128584"/>
                </a:cubicBezTo>
                <a:cubicBezTo>
                  <a:pt x="1013254" y="1186249"/>
                  <a:pt x="774357" y="943233"/>
                  <a:pt x="648730" y="930876"/>
                </a:cubicBezTo>
                <a:cubicBezTo>
                  <a:pt x="523103" y="918519"/>
                  <a:pt x="436606" y="1085335"/>
                  <a:pt x="352168" y="1054443"/>
                </a:cubicBezTo>
                <a:cubicBezTo>
                  <a:pt x="267730" y="1023551"/>
                  <a:pt x="158579" y="846437"/>
                  <a:pt x="142103" y="745524"/>
                </a:cubicBezTo>
                <a:cubicBezTo>
                  <a:pt x="125627" y="644611"/>
                  <a:pt x="259492" y="521043"/>
                  <a:pt x="253314" y="448962"/>
                </a:cubicBezTo>
                <a:cubicBezTo>
                  <a:pt x="247136" y="376881"/>
                  <a:pt x="0" y="405713"/>
                  <a:pt x="80319" y="33775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46000"/>
            </a:schemeClr>
          </a:solidFill>
          <a:ln w="12700">
            <a:solidFill>
              <a:schemeClr val="accent1">
                <a:shade val="50000"/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5084" y="-765"/>
            <a:ext cx="7422889" cy="810701"/>
          </a:xfrm>
        </p:spPr>
        <p:txBody>
          <a:bodyPr>
            <a:normAutofit/>
          </a:bodyPr>
          <a:lstStyle/>
          <a:p>
            <a:r>
              <a:rPr lang="en-GB" dirty="0" smtClean="0"/>
              <a:t>Pairwise Connection function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6866" y="1372028"/>
            <a:ext cx="3985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/>
              <a:t>Complement of outage probability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59" y="1882692"/>
            <a:ext cx="3240360" cy="516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37" y="2740892"/>
            <a:ext cx="2818518" cy="7488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966" y="3698560"/>
            <a:ext cx="1805028" cy="6434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45585" y="3748970"/>
            <a:ext cx="3907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/>
              <a:t>Path loss attenuation function</a:t>
            </a:r>
            <a:endParaRPr lang="en-GB" sz="2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5465" y="4409219"/>
            <a:ext cx="833636" cy="29289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845585" y="4358942"/>
            <a:ext cx="2778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/>
              <a:t>Path loss exponent</a:t>
            </a:r>
            <a:endParaRPr lang="en-GB" sz="2000" dirty="0"/>
          </a:p>
        </p:txBody>
      </p:sp>
      <p:cxnSp>
        <p:nvCxnSpPr>
          <p:cNvPr id="27" name="Elbow Connector 26"/>
          <p:cNvCxnSpPr/>
          <p:nvPr/>
        </p:nvCxnSpPr>
        <p:spPr bwMode="auto">
          <a:xfrm>
            <a:off x="3624360" y="1343717"/>
            <a:ext cx="4871469" cy="2293578"/>
          </a:xfrm>
          <a:prstGeom prst="bentConnector3">
            <a:avLst>
              <a:gd name="adj1" fmla="val 8614"/>
            </a:avLst>
          </a:prstGeom>
          <a:solidFill>
            <a:srgbClr val="9999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274" y="6058807"/>
            <a:ext cx="2597116" cy="75491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45585" y="6159088"/>
            <a:ext cx="2778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/>
              <a:t>Total Interference at </a:t>
            </a:r>
            <a:r>
              <a:rPr lang="en-GB" sz="2000" i="1" dirty="0" smtClean="0"/>
              <a:t>j</a:t>
            </a:r>
            <a:endParaRPr lang="en-GB" sz="2000" i="1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3193" y="5584974"/>
            <a:ext cx="1008112" cy="33251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859312" y="5523131"/>
            <a:ext cx="2778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/>
              <a:t>Interference factor</a:t>
            </a:r>
            <a:endParaRPr lang="en-GB" sz="2000" i="1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3060" y="1465399"/>
            <a:ext cx="3035126" cy="215520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4279" y="5576362"/>
            <a:ext cx="988340" cy="30927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5963" y="2854784"/>
            <a:ext cx="640267" cy="22831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0610" y="4907077"/>
            <a:ext cx="1653750" cy="357500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1036659" y="5981425"/>
            <a:ext cx="5431314" cy="6984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6866" y="6528764"/>
            <a:ext cx="8795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M. </a:t>
            </a:r>
            <a:r>
              <a:rPr lang="en-GB" sz="16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Haenggi</a:t>
            </a:r>
            <a:r>
              <a:rPr lang="en-GB" sz="16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r>
              <a:rPr lang="en-GB" sz="1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r>
              <a:rPr lang="en-GB" sz="1600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Stochastic geometry for wireless networks</a:t>
            </a:r>
            <a:r>
              <a:rPr lang="en-GB" sz="1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Cambridge University Press, 2012.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865" y="5892046"/>
            <a:ext cx="9094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F. </a:t>
            </a:r>
            <a:r>
              <a:rPr lang="en-GB" sz="16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Baccelli</a:t>
            </a:r>
            <a:r>
              <a:rPr lang="en-GB" sz="16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GB" sz="1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and </a:t>
            </a:r>
            <a:r>
              <a:rPr lang="en-GB" sz="16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B. </a:t>
            </a:r>
            <a:r>
              <a:rPr lang="en-GB" sz="16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Blaszczyszyn</a:t>
            </a:r>
            <a:r>
              <a:rPr lang="en-GB" sz="1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 </a:t>
            </a:r>
            <a:r>
              <a:rPr lang="en-GB" sz="1600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Stochastic geometry and wireless networks: Theory</a:t>
            </a:r>
            <a:r>
              <a:rPr lang="en-GB" sz="1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Vol. 1. Now Publishers </a:t>
            </a:r>
            <a:r>
              <a:rPr lang="en-GB" sz="16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Inc</a:t>
            </a:r>
            <a:r>
              <a:rPr lang="en-GB" sz="16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2009.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588297" y="3148268"/>
            <a:ext cx="742249" cy="407579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859312" y="4899674"/>
            <a:ext cx="1818920" cy="399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/>
              <a:t>Channel gain</a:t>
            </a:r>
            <a:endParaRPr lang="en-GB" sz="20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7199636" y="1530017"/>
            <a:ext cx="1620836" cy="1890712"/>
            <a:chOff x="7199636" y="1530017"/>
            <a:chExt cx="1620836" cy="1890712"/>
          </a:xfrm>
        </p:grpSpPr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7217098" y="1633204"/>
              <a:ext cx="1495425" cy="1495425"/>
            </a:xfrm>
            <a:prstGeom prst="ellipse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7920361" y="2322179"/>
              <a:ext cx="144462" cy="14287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8423598" y="3041317"/>
              <a:ext cx="144463" cy="14446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7199636" y="2177717"/>
              <a:ext cx="144462" cy="144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8639498" y="1672892"/>
              <a:ext cx="144463" cy="144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7920361" y="1530017"/>
              <a:ext cx="144462" cy="1428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54" name="Straight Connector 53"/>
            <p:cNvCxnSpPr>
              <a:stCxn id="50" idx="1"/>
              <a:endCxn id="49" idx="5"/>
            </p:cNvCxnSpPr>
            <p:nvPr/>
          </p:nvCxnSpPr>
          <p:spPr>
            <a:xfrm flipH="1" flipV="1">
              <a:off x="8042598" y="2444417"/>
              <a:ext cx="403225" cy="61912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639497" y="3077829"/>
              <a:ext cx="180975" cy="34290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77473" y="2207243"/>
              <a:ext cx="190500" cy="304800"/>
            </a:xfrm>
            <a:prstGeom prst="rect">
              <a:avLst/>
            </a:prstGeom>
          </p:spPr>
        </p:pic>
      </p:grpSp>
      <p:sp>
        <p:nvSpPr>
          <p:cNvPr id="58" name="Rounded Rectangle 57"/>
          <p:cNvSpPr/>
          <p:nvPr/>
        </p:nvSpPr>
        <p:spPr>
          <a:xfrm>
            <a:off x="2588296" y="4015427"/>
            <a:ext cx="742249" cy="407579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69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" grpId="0"/>
      <p:bldP spid="23" grpId="0"/>
      <p:bldP spid="25" grpId="0"/>
      <p:bldP spid="33" grpId="0"/>
      <p:bldP spid="38" grpId="0"/>
      <p:bldP spid="37" grpId="0" animBg="1"/>
      <p:bldP spid="2" grpId="0"/>
      <p:bldP spid="4" grpId="0"/>
      <p:bldP spid="39" grpId="0" animBg="1"/>
      <p:bldP spid="40" grpId="0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78" y="2611005"/>
            <a:ext cx="5067617" cy="327358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659" y="4379128"/>
            <a:ext cx="978139" cy="30608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507" y="4685211"/>
            <a:ext cx="825636" cy="294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00198" y="1700812"/>
            <a:ext cx="275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chemeClr val="accent6">
                    <a:lumMod val="75000"/>
                  </a:schemeClr>
                </a:solidFill>
              </a:rPr>
              <a:t>Hard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 = Deterministic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4377" y="5745224"/>
            <a:ext cx="3882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C00000"/>
                </a:solidFill>
              </a:rPr>
              <a:t>Soft</a:t>
            </a:r>
            <a:r>
              <a:rPr lang="en-GB" sz="2400" dirty="0" smtClean="0">
                <a:solidFill>
                  <a:srgbClr val="C00000"/>
                </a:solidFill>
              </a:rPr>
              <a:t> = Stochastic/Probabilistic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 rot="409598">
            <a:off x="992081" y="3258576"/>
            <a:ext cx="1198639" cy="2629091"/>
          </a:xfrm>
          <a:custGeom>
            <a:avLst/>
            <a:gdLst>
              <a:gd name="connsiteX0" fmla="*/ 26050 w 1006551"/>
              <a:gd name="connsiteY0" fmla="*/ 2423710 h 2423710"/>
              <a:gd name="connsiteX1" fmla="*/ 125202 w 1006551"/>
              <a:gd name="connsiteY1" fmla="*/ 727113 h 2423710"/>
              <a:gd name="connsiteX2" fmla="*/ 1006551 w 1006551"/>
              <a:gd name="connsiteY2" fmla="*/ 0 h 242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6551" h="2423710">
                <a:moveTo>
                  <a:pt x="26050" y="2423710"/>
                </a:moveTo>
                <a:cubicBezTo>
                  <a:pt x="-6083" y="1777387"/>
                  <a:pt x="-38215" y="1131065"/>
                  <a:pt x="125202" y="727113"/>
                </a:cubicBezTo>
                <a:cubicBezTo>
                  <a:pt x="288619" y="323161"/>
                  <a:pt x="647585" y="161580"/>
                  <a:pt x="1006551" y="0"/>
                </a:cubicBezTo>
              </a:path>
            </a:pathLst>
          </a:custGeom>
          <a:noFill/>
          <a:ln w="22225">
            <a:solidFill>
              <a:srgbClr val="C00000"/>
            </a:solidFill>
            <a:headEnd type="none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 58"/>
          <p:cNvSpPr/>
          <p:nvPr/>
        </p:nvSpPr>
        <p:spPr>
          <a:xfrm rot="12244634">
            <a:off x="3369798" y="1918448"/>
            <a:ext cx="734592" cy="1314248"/>
          </a:xfrm>
          <a:custGeom>
            <a:avLst/>
            <a:gdLst>
              <a:gd name="connsiteX0" fmla="*/ 26050 w 1006551"/>
              <a:gd name="connsiteY0" fmla="*/ 2423710 h 2423710"/>
              <a:gd name="connsiteX1" fmla="*/ 125202 w 1006551"/>
              <a:gd name="connsiteY1" fmla="*/ 727113 h 2423710"/>
              <a:gd name="connsiteX2" fmla="*/ 1006551 w 1006551"/>
              <a:gd name="connsiteY2" fmla="*/ 0 h 242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6551" h="2423710">
                <a:moveTo>
                  <a:pt x="26050" y="2423710"/>
                </a:moveTo>
                <a:cubicBezTo>
                  <a:pt x="-6083" y="1777387"/>
                  <a:pt x="-38215" y="1131065"/>
                  <a:pt x="125202" y="727113"/>
                </a:cubicBezTo>
                <a:cubicBezTo>
                  <a:pt x="288619" y="323161"/>
                  <a:pt x="647585" y="161580"/>
                  <a:pt x="1006551" y="0"/>
                </a:cubicBezTo>
              </a:path>
            </a:pathLst>
          </a:custGeom>
          <a:noFill/>
          <a:ln w="22225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609457" y="1367938"/>
            <a:ext cx="2443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Rayleigh Fading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102" y="1963074"/>
            <a:ext cx="1653750" cy="3575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128198" y="1426829"/>
            <a:ext cx="1692274" cy="1993900"/>
            <a:chOff x="7128198" y="1426829"/>
            <a:chExt cx="1692274" cy="1993900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7217098" y="1633204"/>
              <a:ext cx="1495425" cy="1495425"/>
            </a:xfrm>
            <a:prstGeom prst="ellipse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128198" y="1426829"/>
              <a:ext cx="1584325" cy="1974850"/>
            </a:xfrm>
            <a:custGeom>
              <a:avLst/>
              <a:gdLst>
                <a:gd name="connsiteX0" fmla="*/ 80319 w 1266568"/>
                <a:gd name="connsiteY0" fmla="*/ 337751 h 1186249"/>
                <a:gd name="connsiteX1" fmla="*/ 735227 w 1266568"/>
                <a:gd name="connsiteY1" fmla="*/ 41189 h 1186249"/>
                <a:gd name="connsiteX2" fmla="*/ 1204784 w 1266568"/>
                <a:gd name="connsiteY2" fmla="*/ 584886 h 1186249"/>
                <a:gd name="connsiteX3" fmla="*/ 1105930 w 1266568"/>
                <a:gd name="connsiteY3" fmla="*/ 1128584 h 1186249"/>
                <a:gd name="connsiteX4" fmla="*/ 648730 w 1266568"/>
                <a:gd name="connsiteY4" fmla="*/ 930876 h 1186249"/>
                <a:gd name="connsiteX5" fmla="*/ 352168 w 1266568"/>
                <a:gd name="connsiteY5" fmla="*/ 1054443 h 1186249"/>
                <a:gd name="connsiteX6" fmla="*/ 142103 w 1266568"/>
                <a:gd name="connsiteY6" fmla="*/ 745524 h 1186249"/>
                <a:gd name="connsiteX7" fmla="*/ 253314 w 1266568"/>
                <a:gd name="connsiteY7" fmla="*/ 448962 h 1186249"/>
                <a:gd name="connsiteX8" fmla="*/ 80319 w 1266568"/>
                <a:gd name="connsiteY8" fmla="*/ 337751 h 118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6568" h="1186249">
                  <a:moveTo>
                    <a:pt x="80319" y="337751"/>
                  </a:moveTo>
                  <a:cubicBezTo>
                    <a:pt x="160638" y="269789"/>
                    <a:pt x="547816" y="0"/>
                    <a:pt x="735227" y="41189"/>
                  </a:cubicBezTo>
                  <a:cubicBezTo>
                    <a:pt x="922638" y="82378"/>
                    <a:pt x="1143000" y="403653"/>
                    <a:pt x="1204784" y="584886"/>
                  </a:cubicBezTo>
                  <a:cubicBezTo>
                    <a:pt x="1266568" y="766119"/>
                    <a:pt x="1198606" y="1070919"/>
                    <a:pt x="1105930" y="1128584"/>
                  </a:cubicBezTo>
                  <a:cubicBezTo>
                    <a:pt x="1013254" y="1186249"/>
                    <a:pt x="774357" y="943233"/>
                    <a:pt x="648730" y="930876"/>
                  </a:cubicBezTo>
                  <a:cubicBezTo>
                    <a:pt x="523103" y="918519"/>
                    <a:pt x="436606" y="1085335"/>
                    <a:pt x="352168" y="1054443"/>
                  </a:cubicBezTo>
                  <a:cubicBezTo>
                    <a:pt x="267730" y="1023551"/>
                    <a:pt x="158579" y="846437"/>
                    <a:pt x="142103" y="745524"/>
                  </a:cubicBezTo>
                  <a:cubicBezTo>
                    <a:pt x="125627" y="644611"/>
                    <a:pt x="259492" y="521043"/>
                    <a:pt x="253314" y="448962"/>
                  </a:cubicBezTo>
                  <a:cubicBezTo>
                    <a:pt x="247136" y="376881"/>
                    <a:pt x="0" y="405713"/>
                    <a:pt x="80319" y="33775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46000"/>
              </a:schemeClr>
            </a:solidFill>
            <a:ln w="12700">
              <a:solidFill>
                <a:schemeClr val="accent1">
                  <a:shade val="50000"/>
                  <a:alpha val="6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7920361" y="2322179"/>
              <a:ext cx="144462" cy="14287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8423598" y="3041317"/>
              <a:ext cx="144463" cy="14446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6" name="Oval 65"/>
            <p:cNvSpPr/>
            <p:nvPr/>
          </p:nvSpPr>
          <p:spPr>
            <a:xfrm>
              <a:off x="7199636" y="2177717"/>
              <a:ext cx="144462" cy="144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8639498" y="1672892"/>
              <a:ext cx="144463" cy="144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7920361" y="1530017"/>
              <a:ext cx="144462" cy="1428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69" name="Straight Connector 68"/>
            <p:cNvCxnSpPr>
              <a:stCxn id="65" idx="1"/>
              <a:endCxn id="64" idx="5"/>
            </p:cNvCxnSpPr>
            <p:nvPr/>
          </p:nvCxnSpPr>
          <p:spPr>
            <a:xfrm flipH="1" flipV="1">
              <a:off x="8042598" y="2444417"/>
              <a:ext cx="403225" cy="61912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39497" y="3077829"/>
              <a:ext cx="180975" cy="34290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77473" y="2207243"/>
              <a:ext cx="190500" cy="304800"/>
            </a:xfrm>
            <a:prstGeom prst="rect">
              <a:avLst/>
            </a:prstGeom>
          </p:spPr>
        </p:pic>
      </p:grpSp>
      <p:sp>
        <p:nvSpPr>
          <p:cNvPr id="24" name="Title 2"/>
          <p:cNvSpPr txBox="1">
            <a:spLocks/>
          </p:cNvSpPr>
          <p:nvPr/>
        </p:nvSpPr>
        <p:spPr>
          <a:xfrm>
            <a:off x="445084" y="-765"/>
            <a:ext cx="7422889" cy="810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Pairwise Connection function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02" y="1963074"/>
            <a:ext cx="1653750" cy="3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312828"/>
            <a:ext cx="1499400" cy="24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206" y="1844824"/>
            <a:ext cx="2557800" cy="59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256" y="2658686"/>
            <a:ext cx="3395700" cy="368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072" y="3382252"/>
            <a:ext cx="1697850" cy="38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0072" y="3842902"/>
            <a:ext cx="1631700" cy="28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115" y="4665984"/>
            <a:ext cx="1786050" cy="269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5581" y="5210991"/>
            <a:ext cx="3109050" cy="5555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0072" y="4301763"/>
            <a:ext cx="705600" cy="2255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5616" y="5766491"/>
            <a:ext cx="1058400" cy="297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9080" y="3019559"/>
            <a:ext cx="1795637" cy="20633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09457" y="1367938"/>
            <a:ext cx="2443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Rayleigh Fading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04102" y="5210991"/>
            <a:ext cx="3148154" cy="523220"/>
            <a:chOff x="1004102" y="5210991"/>
            <a:chExt cx="3148154" cy="523220"/>
          </a:xfrm>
        </p:grpSpPr>
        <p:sp>
          <p:nvSpPr>
            <p:cNvPr id="24" name="TextBox 23"/>
            <p:cNvSpPr txBox="1"/>
            <p:nvPr/>
          </p:nvSpPr>
          <p:spPr>
            <a:xfrm>
              <a:off x="1004102" y="5210991"/>
              <a:ext cx="20938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Rician</a:t>
              </a:r>
              <a:r>
                <a:rPr lang="en-GB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Fading</a:t>
              </a:r>
              <a:endPara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3216925" y="5508434"/>
              <a:ext cx="935331" cy="110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718834" y="2438824"/>
            <a:ext cx="664378" cy="2772167"/>
            <a:chOff x="1718834" y="2438824"/>
            <a:chExt cx="664378" cy="2772167"/>
          </a:xfrm>
        </p:grpSpPr>
        <p:cxnSp>
          <p:nvCxnSpPr>
            <p:cNvPr id="25" name="Straight Arrow Connector 24"/>
            <p:cNvCxnSpPr>
              <a:stCxn id="24" idx="0"/>
            </p:cNvCxnSpPr>
            <p:nvPr/>
          </p:nvCxnSpPr>
          <p:spPr>
            <a:xfrm flipH="1" flipV="1">
              <a:off x="2051023" y="2438824"/>
              <a:ext cx="1" cy="277216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718834" y="3704139"/>
              <a:ext cx="664378" cy="27752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5950665" y="4214243"/>
            <a:ext cx="1576803" cy="369332"/>
            <a:chOff x="5950665" y="4214243"/>
            <a:chExt cx="1576803" cy="36933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950665" y="4279763"/>
              <a:ext cx="727650" cy="2695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885241" y="4214243"/>
              <a:ext cx="642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(CLT)</a:t>
              </a:r>
              <a:endParaRPr lang="en-GB" dirty="0"/>
            </a:p>
          </p:txBody>
        </p:sp>
      </p:grpSp>
      <p:sp>
        <p:nvSpPr>
          <p:cNvPr id="32" name="Title 2"/>
          <p:cNvSpPr>
            <a:spLocks noGrp="1"/>
          </p:cNvSpPr>
          <p:nvPr>
            <p:ph type="title"/>
          </p:nvPr>
        </p:nvSpPr>
        <p:spPr>
          <a:xfrm>
            <a:off x="445084" y="-765"/>
            <a:ext cx="7422889" cy="810701"/>
          </a:xfrm>
        </p:spPr>
        <p:txBody>
          <a:bodyPr>
            <a:normAutofit/>
          </a:bodyPr>
          <a:lstStyle/>
          <a:p>
            <a:r>
              <a:rPr lang="en-GB" dirty="0" smtClean="0"/>
              <a:t>Pairwise Connection function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24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866" y="1772549"/>
            <a:ext cx="3985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/>
              <a:t>Complement of outage probability</a:t>
            </a:r>
            <a:endParaRPr lang="en-GB" sz="20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7217098" y="2033725"/>
            <a:ext cx="1495425" cy="1495425"/>
          </a:xfrm>
          <a:prstGeom prst="ellipse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7128198" y="1827350"/>
            <a:ext cx="1584325" cy="1974850"/>
          </a:xfrm>
          <a:custGeom>
            <a:avLst/>
            <a:gdLst>
              <a:gd name="connsiteX0" fmla="*/ 80319 w 1266568"/>
              <a:gd name="connsiteY0" fmla="*/ 337751 h 1186249"/>
              <a:gd name="connsiteX1" fmla="*/ 735227 w 1266568"/>
              <a:gd name="connsiteY1" fmla="*/ 41189 h 1186249"/>
              <a:gd name="connsiteX2" fmla="*/ 1204784 w 1266568"/>
              <a:gd name="connsiteY2" fmla="*/ 584886 h 1186249"/>
              <a:gd name="connsiteX3" fmla="*/ 1105930 w 1266568"/>
              <a:gd name="connsiteY3" fmla="*/ 1128584 h 1186249"/>
              <a:gd name="connsiteX4" fmla="*/ 648730 w 1266568"/>
              <a:gd name="connsiteY4" fmla="*/ 930876 h 1186249"/>
              <a:gd name="connsiteX5" fmla="*/ 352168 w 1266568"/>
              <a:gd name="connsiteY5" fmla="*/ 1054443 h 1186249"/>
              <a:gd name="connsiteX6" fmla="*/ 142103 w 1266568"/>
              <a:gd name="connsiteY6" fmla="*/ 745524 h 1186249"/>
              <a:gd name="connsiteX7" fmla="*/ 253314 w 1266568"/>
              <a:gd name="connsiteY7" fmla="*/ 448962 h 1186249"/>
              <a:gd name="connsiteX8" fmla="*/ 80319 w 1266568"/>
              <a:gd name="connsiteY8" fmla="*/ 337751 h 118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6568" h="1186249">
                <a:moveTo>
                  <a:pt x="80319" y="337751"/>
                </a:moveTo>
                <a:cubicBezTo>
                  <a:pt x="160638" y="269789"/>
                  <a:pt x="547816" y="0"/>
                  <a:pt x="735227" y="41189"/>
                </a:cubicBezTo>
                <a:cubicBezTo>
                  <a:pt x="922638" y="82378"/>
                  <a:pt x="1143000" y="403653"/>
                  <a:pt x="1204784" y="584886"/>
                </a:cubicBezTo>
                <a:cubicBezTo>
                  <a:pt x="1266568" y="766119"/>
                  <a:pt x="1198606" y="1070919"/>
                  <a:pt x="1105930" y="1128584"/>
                </a:cubicBezTo>
                <a:cubicBezTo>
                  <a:pt x="1013254" y="1186249"/>
                  <a:pt x="774357" y="943233"/>
                  <a:pt x="648730" y="930876"/>
                </a:cubicBezTo>
                <a:cubicBezTo>
                  <a:pt x="523103" y="918519"/>
                  <a:pt x="436606" y="1085335"/>
                  <a:pt x="352168" y="1054443"/>
                </a:cubicBezTo>
                <a:cubicBezTo>
                  <a:pt x="267730" y="1023551"/>
                  <a:pt x="158579" y="846437"/>
                  <a:pt x="142103" y="745524"/>
                </a:cubicBezTo>
                <a:cubicBezTo>
                  <a:pt x="125627" y="644611"/>
                  <a:pt x="259492" y="521043"/>
                  <a:pt x="253314" y="448962"/>
                </a:cubicBezTo>
                <a:cubicBezTo>
                  <a:pt x="247136" y="376881"/>
                  <a:pt x="0" y="405713"/>
                  <a:pt x="80319" y="33775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46000"/>
            </a:schemeClr>
          </a:solidFill>
          <a:ln w="12700">
            <a:solidFill>
              <a:schemeClr val="accent1">
                <a:shade val="50000"/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920361" y="2722700"/>
            <a:ext cx="144462" cy="14287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8423598" y="3441838"/>
            <a:ext cx="144463" cy="14446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199636" y="2578238"/>
            <a:ext cx="144462" cy="144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639498" y="2073413"/>
            <a:ext cx="144463" cy="144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920361" y="1930538"/>
            <a:ext cx="144462" cy="142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5" name="Straight Connector 14"/>
          <p:cNvCxnSpPr>
            <a:stCxn id="10" idx="1"/>
            <a:endCxn id="9" idx="5"/>
          </p:cNvCxnSpPr>
          <p:nvPr/>
        </p:nvCxnSpPr>
        <p:spPr>
          <a:xfrm flipH="1" flipV="1">
            <a:off x="8042598" y="2844938"/>
            <a:ext cx="403225" cy="619125"/>
          </a:xfrm>
          <a:prstGeom prst="line">
            <a:avLst/>
          </a:prstGeom>
          <a:ln w="25400">
            <a:solidFill>
              <a:schemeClr val="tx1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497" y="3478350"/>
            <a:ext cx="180975" cy="3429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7473" y="2607764"/>
            <a:ext cx="190500" cy="304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966" y="4408918"/>
            <a:ext cx="1805028" cy="6434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40442" y="4501514"/>
            <a:ext cx="3907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/>
              <a:t>Path loss attenuation function</a:t>
            </a:r>
            <a:endParaRPr lang="en-GB" sz="2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567" y="5180537"/>
            <a:ext cx="833636" cy="29289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845585" y="5107400"/>
            <a:ext cx="2778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/>
              <a:t>Path loss exponent</a:t>
            </a:r>
            <a:endParaRPr lang="en-GB" sz="2000" dirty="0"/>
          </a:p>
        </p:txBody>
      </p:sp>
      <p:cxnSp>
        <p:nvCxnSpPr>
          <p:cNvPr id="27" name="Elbow Connector 26"/>
          <p:cNvCxnSpPr/>
          <p:nvPr/>
        </p:nvCxnSpPr>
        <p:spPr bwMode="auto">
          <a:xfrm>
            <a:off x="3624360" y="1744238"/>
            <a:ext cx="4871469" cy="2293578"/>
          </a:xfrm>
          <a:prstGeom prst="bentConnector3">
            <a:avLst>
              <a:gd name="adj1" fmla="val 8614"/>
            </a:avLst>
          </a:prstGeom>
          <a:solidFill>
            <a:srgbClr val="9999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3060" y="1865920"/>
            <a:ext cx="3035126" cy="215520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9652" y="3086827"/>
            <a:ext cx="684570" cy="21421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5963" y="3288758"/>
            <a:ext cx="640267" cy="22831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2994" y="1540344"/>
            <a:ext cx="1653750" cy="357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677" y="2299419"/>
            <a:ext cx="2275589" cy="3869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1590" y="2788992"/>
            <a:ext cx="2102310" cy="5307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865" y="3442371"/>
            <a:ext cx="3964627" cy="5915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10649" y="1227722"/>
            <a:ext cx="1395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Channel gain</a:t>
            </a:r>
            <a:endParaRPr lang="en-GB" dirty="0"/>
          </a:p>
        </p:txBody>
      </p:sp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445084" y="-765"/>
            <a:ext cx="7422889" cy="810701"/>
          </a:xfrm>
        </p:spPr>
        <p:txBody>
          <a:bodyPr>
            <a:normAutofit/>
          </a:bodyPr>
          <a:lstStyle/>
          <a:p>
            <a:r>
              <a:rPr lang="en-GB" dirty="0" smtClean="0"/>
              <a:t>Pairwise Connection function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68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7455" y="552285"/>
            <a:ext cx="7889283" cy="1192278"/>
          </a:xfrm>
        </p:spPr>
        <p:txBody>
          <a:bodyPr>
            <a:normAutofit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GB" sz="2000" i="1" dirty="0" smtClean="0">
              <a:latin typeface="+mj-lt"/>
              <a:cs typeface="Arial" pitchFamily="34" charset="0"/>
            </a:endParaRPr>
          </a:p>
          <a:p>
            <a:pPr algn="just">
              <a:defRPr/>
            </a:pPr>
            <a:r>
              <a:rPr lang="en-GB" sz="2000" b="1" i="1" dirty="0" smtClean="0">
                <a:latin typeface="+mj-lt"/>
                <a:cs typeface="Arial" pitchFamily="34" charset="0"/>
              </a:rPr>
              <a:t>H</a:t>
            </a:r>
            <a:r>
              <a:rPr lang="en-GB" sz="2000" dirty="0" smtClean="0">
                <a:latin typeface="+mj-lt"/>
                <a:cs typeface="Arial" pitchFamily="34" charset="0"/>
              </a:rPr>
              <a:t> is the </a:t>
            </a:r>
            <a:r>
              <a:rPr lang="en-GB" sz="2000" i="1" dirty="0" smtClean="0">
                <a:latin typeface="+mj-lt"/>
                <a:cs typeface="Arial" pitchFamily="34" charset="0"/>
              </a:rPr>
              <a:t>pair connection function</a:t>
            </a:r>
            <a:r>
              <a:rPr lang="en-GB" sz="2000" dirty="0" smtClean="0">
                <a:latin typeface="+mj-lt"/>
                <a:cs typeface="Arial" pitchFamily="34" charset="0"/>
              </a:rPr>
              <a:t>: the probability that two nodes are directly “connected”</a:t>
            </a:r>
            <a:endParaRPr lang="en-GB" sz="2000" i="1" dirty="0" smtClean="0">
              <a:latin typeface="+mj-lt"/>
              <a:cs typeface="Arial" pitchFamily="34" charset="0"/>
            </a:endParaRPr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2108698" y="2498100"/>
            <a:ext cx="17413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 smtClean="0"/>
              <a:t>Deterministic</a:t>
            </a:r>
            <a:endParaRPr lang="en-US" altLang="en-US" dirty="0"/>
          </a:p>
        </p:txBody>
      </p:sp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4792596" y="2494476"/>
            <a:ext cx="144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Probabilistic</a:t>
            </a:r>
            <a:endParaRPr lang="en-US" altLang="en-US" dirty="0"/>
          </a:p>
        </p:txBody>
      </p:sp>
      <p:pic>
        <p:nvPicPr>
          <p:cNvPr id="22534" name="Picture 3" descr="U:\Diaxronika\2012\Presentations\CAMAD Barcelona\percolation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55" y="2911481"/>
            <a:ext cx="1750064" cy="134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698" y="2957578"/>
            <a:ext cx="1444502" cy="11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680220" y="4606697"/>
            <a:ext cx="5143541" cy="10669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Randomness (is good):</a:t>
            </a:r>
          </a:p>
          <a:p>
            <a:pPr lvl="1"/>
            <a:r>
              <a:rPr lang="en-GB" sz="1900" dirty="0" smtClean="0"/>
              <a:t>Number and Location of wireless devices</a:t>
            </a:r>
          </a:p>
          <a:p>
            <a:pPr lvl="1"/>
            <a:r>
              <a:rPr lang="en-GB" sz="1900" dirty="0" smtClean="0"/>
              <a:t>Multipath (fast fading) 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680220" y="5637793"/>
            <a:ext cx="4957408" cy="1109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900" dirty="0" smtClean="0">
                <a:solidFill>
                  <a:schemeClr val="accent1">
                    <a:lumMod val="50000"/>
                  </a:schemeClr>
                </a:solidFill>
              </a:rPr>
              <a:t>Directional antennas</a:t>
            </a:r>
          </a:p>
          <a:p>
            <a:pPr lvl="1"/>
            <a:r>
              <a:rPr lang="en-GB" sz="1900" dirty="0" smtClean="0">
                <a:solidFill>
                  <a:schemeClr val="accent1">
                    <a:lumMod val="50000"/>
                  </a:schemeClr>
                </a:solidFill>
              </a:rPr>
              <a:t>Multiple antennas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45084" y="-765"/>
            <a:ext cx="7422889" cy="810701"/>
          </a:xfrm>
        </p:spPr>
        <p:txBody>
          <a:bodyPr>
            <a:normAutofit/>
          </a:bodyPr>
          <a:lstStyle/>
          <a:p>
            <a:r>
              <a:rPr lang="en-GB" dirty="0" smtClean="0"/>
              <a:t>Pairwise Connection function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176" y="1592931"/>
            <a:ext cx="5295126" cy="79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6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Introductions</a:t>
            </a:r>
            <a:endParaRPr lang="en-GB" dirty="0"/>
          </a:p>
        </p:txBody>
      </p:sp>
      <p:pic>
        <p:nvPicPr>
          <p:cNvPr id="2049" name="Picture 1" descr="Macintosh HD:Users:justin:Dropbox:docs:personal data:jpc_squar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1" y="2060560"/>
            <a:ext cx="1298618" cy="129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Macintosh HD:private:var:folders:27:q733hn153739w68448nv84t80000gn:T:TemporaryItems:Ca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85" y="2053462"/>
            <a:ext cx="1305718" cy="13057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72767" y="3580395"/>
            <a:ext cx="169501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Clemson University</a:t>
            </a:r>
          </a:p>
          <a:p>
            <a:r>
              <a:rPr lang="en-GB" sz="1350" dirty="0"/>
              <a:t>University of Bristol</a:t>
            </a:r>
          </a:p>
          <a:p>
            <a:r>
              <a:rPr lang="en-GB" sz="1350" dirty="0"/>
              <a:t>Research Manager at </a:t>
            </a:r>
            <a:r>
              <a:rPr lang="en-GB" sz="1350" dirty="0" smtClean="0"/>
              <a:t>Toshiba TRL </a:t>
            </a:r>
            <a:endParaRPr lang="en-GB" sz="1350" dirty="0"/>
          </a:p>
          <a:p>
            <a:r>
              <a:rPr lang="en-GB" sz="1350" dirty="0"/>
              <a:t>Associate Professor </a:t>
            </a:r>
          </a:p>
          <a:p>
            <a:r>
              <a:rPr lang="en-GB" sz="1350" dirty="0" err="1"/>
              <a:t>Oriel</a:t>
            </a:r>
            <a:r>
              <a:rPr lang="en-GB" sz="1350" dirty="0"/>
              <a:t> College</a:t>
            </a:r>
          </a:p>
          <a:p>
            <a:r>
              <a:rPr lang="en-GB" sz="1350" dirty="0"/>
              <a:t>University of Oxford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2410" y="3548702"/>
            <a:ext cx="2204193" cy="15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University of Melbourne </a:t>
            </a:r>
          </a:p>
          <a:p>
            <a:r>
              <a:rPr lang="en-US" sz="1350" dirty="0"/>
              <a:t>University New South Wales </a:t>
            </a:r>
          </a:p>
          <a:p>
            <a:r>
              <a:rPr lang="en-US" sz="1350" dirty="0"/>
              <a:t>Northwestern</a:t>
            </a:r>
          </a:p>
          <a:p>
            <a:r>
              <a:rPr lang="en-US" sz="1350" dirty="0"/>
              <a:t>Copenhagen University</a:t>
            </a:r>
          </a:p>
          <a:p>
            <a:r>
              <a:rPr lang="en-US" sz="1350" dirty="0"/>
              <a:t>Rockefeller University</a:t>
            </a:r>
          </a:p>
          <a:p>
            <a:r>
              <a:rPr lang="en-US" sz="1350" dirty="0"/>
              <a:t>Professor</a:t>
            </a:r>
          </a:p>
          <a:p>
            <a:r>
              <a:rPr lang="en-US" sz="1350" dirty="0"/>
              <a:t>University of </a:t>
            </a:r>
            <a:r>
              <a:rPr lang="en-US" sz="1350" dirty="0" smtClean="0"/>
              <a:t>Bristol</a:t>
            </a:r>
            <a:endParaRPr lang="en-US" sz="1350" dirty="0"/>
          </a:p>
        </p:txBody>
      </p:sp>
      <p:pic>
        <p:nvPicPr>
          <p:cNvPr id="11" name="Picture 7" descr="U:\Diaxronika\2011\UoB Web Site\UoB website old\logo_brist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141" y="5366739"/>
            <a:ext cx="1219200" cy="33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U:\Diaxronika\2011\toshiba_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015" y="5392315"/>
            <a:ext cx="1314450" cy="35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community.dur.ac.uk/oscar.nerc/images/OSCAR_footer-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90" y="5311639"/>
            <a:ext cx="1200919" cy="44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50968" y="3580395"/>
            <a:ext cx="2036263" cy="15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University of Nottingham</a:t>
            </a:r>
          </a:p>
          <a:p>
            <a:r>
              <a:rPr lang="en-US" sz="1350" dirty="0"/>
              <a:t>University of Bristol</a:t>
            </a:r>
          </a:p>
          <a:p>
            <a:r>
              <a:rPr lang="en-US" sz="1350" dirty="0"/>
              <a:t>Max Planck Institute </a:t>
            </a:r>
          </a:p>
          <a:p>
            <a:r>
              <a:rPr lang="en-US" sz="1350" dirty="0"/>
              <a:t>for the Physics of Complex</a:t>
            </a:r>
          </a:p>
          <a:p>
            <a:r>
              <a:rPr lang="en-US" sz="1350" dirty="0" smtClean="0"/>
              <a:t>Systems (MPIPKS)</a:t>
            </a:r>
            <a:endParaRPr lang="en-US" sz="1350" dirty="0"/>
          </a:p>
          <a:p>
            <a:r>
              <a:rPr lang="en-US" sz="1350" dirty="0"/>
              <a:t>Senior Researcher</a:t>
            </a:r>
          </a:p>
          <a:p>
            <a:r>
              <a:rPr lang="en-US" sz="1350" dirty="0"/>
              <a:t>Toshiba TRL - </a:t>
            </a:r>
            <a:r>
              <a:rPr lang="en-US" sz="1350" dirty="0" smtClean="0"/>
              <a:t>Bristol</a:t>
            </a:r>
            <a:endParaRPr lang="en-US" sz="1350" dirty="0"/>
          </a:p>
        </p:txBody>
      </p:sp>
      <p:pic>
        <p:nvPicPr>
          <p:cNvPr id="15" name="Picture 14" descr="Oresti Head Shot Small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956" y="2053462"/>
            <a:ext cx="1044575" cy="130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14"/>
            <a:ext cx="7886700" cy="903897"/>
          </a:xfrm>
        </p:spPr>
        <p:txBody>
          <a:bodyPr>
            <a:normAutofit/>
          </a:bodyPr>
          <a:lstStyle/>
          <a:p>
            <a:r>
              <a:rPr lang="en-GB" dirty="0" err="1" smtClean="0"/>
              <a:t>Anisotropically</a:t>
            </a:r>
            <a:r>
              <a:rPr lang="en-GB" dirty="0" smtClean="0"/>
              <a:t>  radiating nodes</a:t>
            </a:r>
            <a:endParaRPr lang="en-GB" dirty="0"/>
          </a:p>
        </p:txBody>
      </p:sp>
      <p:pic>
        <p:nvPicPr>
          <p:cNvPr id="50181" name="Picture 5" descr="C:\Users\orestis.georgiou\Desktop\Diaxronika\2013\3D Anisotropic\paper\paper5\z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8615" y="5010423"/>
            <a:ext cx="3029769" cy="434801"/>
          </a:xfrm>
          <a:prstGeom prst="rect">
            <a:avLst/>
          </a:prstGeom>
          <a:noFill/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1728192" cy="23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7644" y="4077072"/>
            <a:ext cx="2252668" cy="46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8615" y="1045920"/>
            <a:ext cx="3029769" cy="7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0623" y="2708921"/>
            <a:ext cx="2813745" cy="135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5" y="5445224"/>
            <a:ext cx="198471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 rot="16200000">
            <a:off x="4360619" y="1352226"/>
            <a:ext cx="798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Franklin Gothic Book" pitchFamily="34" charset="0"/>
              </a:rPr>
              <a:t>Patch</a:t>
            </a:r>
            <a:endParaRPr lang="en-GB" sz="2000" dirty="0">
              <a:latin typeface="Franklin Gothic Boo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335878" y="3224815"/>
            <a:ext cx="872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Franklin Gothic Book" pitchFamily="34" charset="0"/>
              </a:rPr>
              <a:t>Dipole</a:t>
            </a:r>
            <a:endParaRPr lang="en-GB" sz="2000" dirty="0">
              <a:latin typeface="Franklin Gothic Boo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4418433" y="5035562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Franklin Gothic Book" pitchFamily="34" charset="0"/>
              </a:rPr>
              <a:t>Horn</a:t>
            </a:r>
            <a:endParaRPr lang="en-GB" sz="2000" dirty="0">
              <a:latin typeface="Franklin Gothic Book" pitchFamily="34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5379011"/>
            <a:ext cx="2376264" cy="5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899592" y="5085184"/>
            <a:ext cx="1728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/>
            <a:r>
              <a:rPr lang="en-GB" sz="1400" u="sng" dirty="0" smtClean="0">
                <a:solidFill>
                  <a:srgbClr val="0070C0"/>
                </a:solidFill>
                <a:latin typeface="Palatino Linotype" pitchFamily="18" charset="0"/>
              </a:rPr>
              <a:t>Normalization:</a:t>
            </a:r>
            <a:endParaRPr lang="en-GB" sz="1600" u="sng" dirty="0">
              <a:solidFill>
                <a:srgbClr val="0070C0"/>
              </a:solidFill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2376" y="4009504"/>
            <a:ext cx="2952328" cy="6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upload.wikimedia.org/wikipedia/commons/thumb/a/ae/Patch_antenna_pattern.gif/350px-Patch_antenna_pattern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26227"/>
            <a:ext cx="3024336" cy="267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2014" y="6411108"/>
            <a:ext cx="8481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C.A.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Balanis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,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Advanced engineering electromagnetics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. Vol. 111. John Wiley &amp; Sons, 2012.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568" y="1061120"/>
            <a:ext cx="3021317" cy="2135329"/>
          </a:xfrm>
          <a:prstGeom prst="rect">
            <a:avLst/>
          </a:prstGeom>
        </p:spPr>
      </p:pic>
      <p:pic>
        <p:nvPicPr>
          <p:cNvPr id="1026" name="Picture 2" descr="http://www2.ece.ohio-state.edu/~roblin/images/ee682/array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63" y="824655"/>
            <a:ext cx="2511755" cy="26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03516" y="4816211"/>
            <a:ext cx="1091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Antenna </a:t>
            </a:r>
            <a:r>
              <a:rPr lang="en-GB" sz="1400" dirty="0" err="1" smtClean="0"/>
              <a:t>Tx</a:t>
            </a:r>
            <a:r>
              <a:rPr lang="en-GB" sz="1400" dirty="0" smtClean="0"/>
              <a:t> </a:t>
            </a:r>
          </a:p>
          <a:p>
            <a:r>
              <a:rPr lang="en-GB" sz="1400" dirty="0" smtClean="0"/>
              <a:t>and Rx gains</a:t>
            </a:r>
            <a:endParaRPr lang="en-GB" sz="1400" dirty="0"/>
          </a:p>
        </p:txBody>
      </p:sp>
      <p:sp>
        <p:nvSpPr>
          <p:cNvPr id="22" name="Freeform 21"/>
          <p:cNvSpPr/>
          <p:nvPr/>
        </p:nvSpPr>
        <p:spPr>
          <a:xfrm rot="16200000">
            <a:off x="2484321" y="4446164"/>
            <a:ext cx="412693" cy="746323"/>
          </a:xfrm>
          <a:custGeom>
            <a:avLst/>
            <a:gdLst>
              <a:gd name="connsiteX0" fmla="*/ 26050 w 1006551"/>
              <a:gd name="connsiteY0" fmla="*/ 2423710 h 2423710"/>
              <a:gd name="connsiteX1" fmla="*/ 125202 w 1006551"/>
              <a:gd name="connsiteY1" fmla="*/ 727113 h 2423710"/>
              <a:gd name="connsiteX2" fmla="*/ 1006551 w 1006551"/>
              <a:gd name="connsiteY2" fmla="*/ 0 h 242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6551" h="2423710">
                <a:moveTo>
                  <a:pt x="26050" y="2423710"/>
                </a:moveTo>
                <a:cubicBezTo>
                  <a:pt x="-6083" y="1777387"/>
                  <a:pt x="-38215" y="1131065"/>
                  <a:pt x="125202" y="727113"/>
                </a:cubicBezTo>
                <a:cubicBezTo>
                  <a:pt x="288619" y="323161"/>
                  <a:pt x="647585" y="161580"/>
                  <a:pt x="1006551" y="0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headEnd type="none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 rot="18515522">
            <a:off x="2871649" y="4626420"/>
            <a:ext cx="220104" cy="385810"/>
          </a:xfrm>
          <a:custGeom>
            <a:avLst/>
            <a:gdLst>
              <a:gd name="connsiteX0" fmla="*/ 26050 w 1006551"/>
              <a:gd name="connsiteY0" fmla="*/ 2423710 h 2423710"/>
              <a:gd name="connsiteX1" fmla="*/ 125202 w 1006551"/>
              <a:gd name="connsiteY1" fmla="*/ 727113 h 2423710"/>
              <a:gd name="connsiteX2" fmla="*/ 1006551 w 1006551"/>
              <a:gd name="connsiteY2" fmla="*/ 0 h 242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6551" h="2423710">
                <a:moveTo>
                  <a:pt x="26050" y="2423710"/>
                </a:moveTo>
                <a:cubicBezTo>
                  <a:pt x="-6083" y="1777387"/>
                  <a:pt x="-38215" y="1131065"/>
                  <a:pt x="125202" y="727113"/>
                </a:cubicBezTo>
                <a:cubicBezTo>
                  <a:pt x="288619" y="323161"/>
                  <a:pt x="647585" y="161580"/>
                  <a:pt x="1006551" y="0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headEnd type="none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91122" y="3551713"/>
            <a:ext cx="1572518" cy="387432"/>
          </a:xfrm>
          <a:prstGeom prst="rect">
            <a:avLst/>
          </a:prstGeom>
        </p:spPr>
      </p:pic>
      <p:pic>
        <p:nvPicPr>
          <p:cNvPr id="30" name="Picture 4" descr="http://upload.wikimedia.org/wikipedia/commons/thumb/a/ae/Patch_antenna_pattern.gif/350px-Patch_antenna_pattern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05" y="822514"/>
            <a:ext cx="3024336" cy="267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8" name="Picture 2" descr="C:\Users\orestis.georgiou\Desktop\Diaxronika\2013\3D Anisotropic\paper\paper5\pat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3568" y="963245"/>
            <a:ext cx="3054866" cy="2431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396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3" grpId="0"/>
      <p:bldP spid="6" grpId="0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614"/>
            <a:ext cx="7886700" cy="965947"/>
          </a:xfrm>
        </p:spPr>
        <p:txBody>
          <a:bodyPr>
            <a:normAutofit/>
          </a:bodyPr>
          <a:lstStyle/>
          <a:p>
            <a:r>
              <a:rPr lang="en-GB" dirty="0" err="1" smtClean="0"/>
              <a:t>Anisotropically</a:t>
            </a:r>
            <a:r>
              <a:rPr lang="en-GB" dirty="0" smtClean="0"/>
              <a:t>  radiating nodes</a:t>
            </a:r>
            <a:endParaRPr lang="en-GB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16832"/>
            <a:ext cx="1728192" cy="23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8615" y="1045920"/>
            <a:ext cx="3029769" cy="7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6200000">
            <a:off x="4360619" y="1352226"/>
            <a:ext cx="798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Franklin Gothic Book" pitchFamily="34" charset="0"/>
              </a:rPr>
              <a:t>Patch</a:t>
            </a:r>
            <a:endParaRPr lang="en-GB" sz="2000" dirty="0">
              <a:latin typeface="Franklin Gothic Book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2" y="2412692"/>
            <a:ext cx="9109985" cy="240167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101687" y="3789802"/>
            <a:ext cx="6863417" cy="4161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933" y="5071858"/>
            <a:ext cx="2952328" cy="6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42014" y="6411108"/>
            <a:ext cx="8481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C.A.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Balanis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,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Advanced engineering electromagnetics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. Vol. 111. John Wiley &amp; Sons, 2012.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1196975"/>
            <a:ext cx="17716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1211263"/>
            <a:ext cx="23241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3789363"/>
            <a:ext cx="4857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4254500"/>
            <a:ext cx="24003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988" y="981075"/>
            <a:ext cx="286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+mj-lt"/>
              </a:rPr>
              <a:t>1) </a:t>
            </a:r>
            <a:r>
              <a:rPr lang="en-US" sz="1400" dirty="0">
                <a:latin typeface="+mj-lt"/>
              </a:rPr>
              <a:t>Single Input Single Output (</a:t>
            </a:r>
            <a:r>
              <a:rPr lang="en-US" sz="1400" b="1" dirty="0">
                <a:latin typeface="+mj-lt"/>
              </a:rPr>
              <a:t>SISO</a:t>
            </a:r>
            <a:r>
              <a:rPr lang="en-US" sz="1400" dirty="0">
                <a:latin typeface="+mj-lt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2725" y="981075"/>
            <a:ext cx="36004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+mj-lt"/>
              </a:rPr>
              <a:t>2) </a:t>
            </a:r>
            <a:r>
              <a:rPr lang="en-US" sz="1400" dirty="0">
                <a:latin typeface="+mj-lt"/>
              </a:rPr>
              <a:t>Single Input Multiple Output (</a:t>
            </a:r>
            <a:r>
              <a:rPr lang="en-US" sz="1400" b="1" dirty="0">
                <a:latin typeface="+mj-lt"/>
              </a:rPr>
              <a:t>SIMO/MISO</a:t>
            </a:r>
            <a:r>
              <a:rPr lang="en-US" sz="1400" dirty="0">
                <a:latin typeface="+mj-lt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213" y="3644900"/>
            <a:ext cx="79200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+mj-lt"/>
              </a:rPr>
              <a:t>3) </a:t>
            </a:r>
            <a:r>
              <a:rPr lang="en-US" sz="1400" dirty="0">
                <a:latin typeface="+mj-lt"/>
              </a:rPr>
              <a:t>Multiple Input Multiple Output (</a:t>
            </a:r>
            <a:r>
              <a:rPr lang="en-US" sz="1400" b="1" dirty="0" smtClean="0">
                <a:latin typeface="+mj-lt"/>
              </a:rPr>
              <a:t>MIMO-MRC</a:t>
            </a:r>
            <a:r>
              <a:rPr lang="en-US" sz="1400" dirty="0" smtClean="0">
                <a:latin typeface="+mj-lt"/>
              </a:rPr>
              <a:t>) </a:t>
            </a:r>
            <a:r>
              <a:rPr lang="en-US" sz="1400" dirty="0">
                <a:latin typeface="+mj-lt"/>
              </a:rPr>
              <a:t>with 2 receiving and </a:t>
            </a:r>
            <a:r>
              <a:rPr lang="en-US" sz="1400" i="1" dirty="0"/>
              <a:t>n</a:t>
            </a:r>
            <a:r>
              <a:rPr lang="en-US" sz="1400" dirty="0">
                <a:latin typeface="+mj-lt"/>
              </a:rPr>
              <a:t> transmitting antennas (or vice versa)</a:t>
            </a:r>
          </a:p>
        </p:txBody>
      </p:sp>
      <p:pic>
        <p:nvPicPr>
          <p:cNvPr id="2356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844675"/>
            <a:ext cx="282892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 descr="C:\Users\Prime\Desktop\Diaxronika\2012\Presentations\CAMAD Barcelona\SIM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44675"/>
            <a:ext cx="2951163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948488" y="2060575"/>
            <a:ext cx="12239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i="1" dirty="0">
                <a:latin typeface="+mj-lt"/>
              </a:rPr>
              <a:t>m=</a:t>
            </a:r>
            <a:r>
              <a:rPr lang="en-GB" sz="1400" i="1" dirty="0">
                <a:solidFill>
                  <a:srgbClr val="3333FF"/>
                </a:solidFill>
                <a:latin typeface="+mj-lt"/>
              </a:rPr>
              <a:t>2</a:t>
            </a:r>
            <a:r>
              <a:rPr lang="en-GB" sz="1400" i="1" dirty="0">
                <a:latin typeface="+mj-lt"/>
              </a:rPr>
              <a:t>, </a:t>
            </a:r>
            <a:r>
              <a:rPr lang="en-GB" sz="1400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2, </a:t>
            </a:r>
            <a:r>
              <a:rPr lang="en-GB" sz="1400" i="1" dirty="0">
                <a:solidFill>
                  <a:srgbClr val="ABA00D"/>
                </a:solidFill>
              </a:rPr>
              <a:t>4, </a:t>
            </a:r>
            <a:r>
              <a:rPr lang="en-GB" sz="1400" i="1" dirty="0">
                <a:solidFill>
                  <a:srgbClr val="00B050"/>
                </a:solidFill>
                <a:latin typeface="+mj-lt"/>
              </a:rPr>
              <a:t>4</a:t>
            </a:r>
            <a:endParaRPr lang="en-GB" sz="1400" i="1" dirty="0">
              <a:solidFill>
                <a:srgbClr val="ABA00D"/>
              </a:solidFill>
              <a:latin typeface="+mj-lt"/>
            </a:endParaRPr>
          </a:p>
        </p:txBody>
      </p:sp>
      <p:pic>
        <p:nvPicPr>
          <p:cNvPr id="25613" name="Picture 13" descr="C:\Users\Prime\Desktop\Diaxronika\2012\Presentations\CAMAD Barcelona\SIM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956175"/>
            <a:ext cx="31686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60700" y="5243513"/>
            <a:ext cx="10080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i="1" dirty="0">
                <a:latin typeface="+mj-lt"/>
              </a:rPr>
              <a:t>n=</a:t>
            </a:r>
            <a:r>
              <a:rPr lang="en-GB" sz="1400" i="1" dirty="0">
                <a:solidFill>
                  <a:srgbClr val="3333FF"/>
                </a:solidFill>
                <a:latin typeface="+mj-lt"/>
              </a:rPr>
              <a:t>2</a:t>
            </a:r>
            <a:r>
              <a:rPr lang="en-GB" sz="1400" i="1" dirty="0">
                <a:latin typeface="+mj-lt"/>
              </a:rPr>
              <a:t>, </a:t>
            </a:r>
            <a:r>
              <a:rPr lang="en-GB" sz="1400" i="1" dirty="0">
                <a:solidFill>
                  <a:srgbClr val="7030A0"/>
                </a:solidFill>
                <a:latin typeface="+mj-lt"/>
              </a:rPr>
              <a:t>5,</a:t>
            </a:r>
            <a:r>
              <a:rPr lang="en-GB" sz="1400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1400" i="1" dirty="0">
                <a:solidFill>
                  <a:srgbClr val="ABA00D"/>
                </a:solidFill>
                <a:latin typeface="+mj-lt"/>
              </a:rPr>
              <a:t>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0700" y="5461000"/>
            <a:ext cx="1008063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400" i="1" dirty="0">
                <a:latin typeface="+mj-lt"/>
              </a:rPr>
              <a:t>η</a:t>
            </a:r>
            <a:r>
              <a:rPr lang="en-GB" sz="1400" i="1" dirty="0">
                <a:latin typeface="+mj-lt"/>
              </a:rPr>
              <a:t>=</a:t>
            </a:r>
            <a:r>
              <a:rPr lang="en-GB" sz="1400" i="1" dirty="0">
                <a:solidFill>
                  <a:srgbClr val="3333FF"/>
                </a:solidFill>
                <a:latin typeface="+mj-lt"/>
              </a:rPr>
              <a:t>2</a:t>
            </a:r>
            <a:r>
              <a:rPr lang="en-GB" sz="1400" i="1" dirty="0">
                <a:latin typeface="+mj-lt"/>
              </a:rPr>
              <a:t>, </a:t>
            </a:r>
            <a:r>
              <a:rPr lang="en-GB" sz="1400" i="1" dirty="0">
                <a:solidFill>
                  <a:srgbClr val="7030A0"/>
                </a:solidFill>
                <a:latin typeface="+mj-lt"/>
              </a:rPr>
              <a:t>2,</a:t>
            </a:r>
            <a:r>
              <a:rPr lang="en-GB" sz="1400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1400" i="1" dirty="0">
                <a:solidFill>
                  <a:srgbClr val="ABA00D"/>
                </a:solidFill>
              </a:rPr>
              <a:t>6</a:t>
            </a:r>
            <a:endParaRPr lang="en-GB" sz="1400" i="1" dirty="0">
              <a:solidFill>
                <a:srgbClr val="ABA00D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19925" y="2257425"/>
            <a:ext cx="10080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400" i="1" dirty="0">
                <a:latin typeface="+mj-lt"/>
              </a:rPr>
              <a:t>η</a:t>
            </a:r>
            <a:r>
              <a:rPr lang="en-GB" sz="1400" i="1" dirty="0">
                <a:latin typeface="+mj-lt"/>
              </a:rPr>
              <a:t>=</a:t>
            </a:r>
            <a:r>
              <a:rPr lang="en-GB" sz="1400" i="1" dirty="0">
                <a:solidFill>
                  <a:srgbClr val="3333FF"/>
                </a:solidFill>
                <a:latin typeface="+mj-lt"/>
              </a:rPr>
              <a:t>2</a:t>
            </a:r>
            <a:r>
              <a:rPr lang="en-GB" sz="1400" i="1" dirty="0">
                <a:latin typeface="+mj-lt"/>
              </a:rPr>
              <a:t>, </a:t>
            </a:r>
            <a:r>
              <a:rPr lang="en-GB" sz="1400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3, </a:t>
            </a:r>
            <a:r>
              <a:rPr lang="en-GB" sz="1400" i="1" dirty="0">
                <a:solidFill>
                  <a:srgbClr val="ABA00D"/>
                </a:solidFill>
              </a:rPr>
              <a:t>2, </a:t>
            </a:r>
            <a:r>
              <a:rPr lang="en-GB" sz="1400" i="1" dirty="0">
                <a:solidFill>
                  <a:srgbClr val="00B050"/>
                </a:solidFill>
                <a:latin typeface="+mj-lt"/>
              </a:rPr>
              <a:t>3</a:t>
            </a:r>
            <a:endParaRPr lang="en-GB" sz="1400" i="1" dirty="0">
              <a:solidFill>
                <a:srgbClr val="ABA00D"/>
              </a:solidFill>
              <a:latin typeface="+mj-lt"/>
            </a:endParaRPr>
          </a:p>
        </p:txBody>
      </p:sp>
      <p:pic>
        <p:nvPicPr>
          <p:cNvPr id="2561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4722813"/>
            <a:ext cx="43243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684213" y="981075"/>
            <a:ext cx="3527425" cy="2592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5" name="Rounded Rectangle 24"/>
          <p:cNvSpPr/>
          <p:nvPr/>
        </p:nvSpPr>
        <p:spPr>
          <a:xfrm>
            <a:off x="5148263" y="981075"/>
            <a:ext cx="3600450" cy="2592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39552" y="615"/>
            <a:ext cx="7886700" cy="924964"/>
          </a:xfrm>
        </p:spPr>
        <p:txBody>
          <a:bodyPr>
            <a:normAutofit/>
          </a:bodyPr>
          <a:lstStyle/>
          <a:p>
            <a:r>
              <a:rPr lang="en-GB" dirty="0" smtClean="0"/>
              <a:t>Multiple antennas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00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20" grpId="0"/>
      <p:bldP spid="21" grpId="0"/>
      <p:bldP spid="22" grpId="0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424" y="1765124"/>
            <a:ext cx="2578747" cy="688500"/>
          </a:xfrm>
          <a:prstGeom prst="rect">
            <a:avLst/>
          </a:prstGeom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1211263"/>
            <a:ext cx="23241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9506" y="1918662"/>
            <a:ext cx="951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SISO: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292725" y="981075"/>
            <a:ext cx="36004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+mj-lt"/>
              </a:rPr>
              <a:t>2) </a:t>
            </a:r>
            <a:r>
              <a:rPr lang="en-US" sz="1400" dirty="0">
                <a:latin typeface="+mj-lt"/>
              </a:rPr>
              <a:t>Single Input Multiple Output (</a:t>
            </a:r>
            <a:r>
              <a:rPr lang="en-US" sz="1400" b="1" dirty="0">
                <a:latin typeface="+mj-lt"/>
              </a:rPr>
              <a:t>SIMO/MISO</a:t>
            </a:r>
            <a:r>
              <a:rPr lang="en-US" sz="1400" dirty="0">
                <a:latin typeface="+mj-lt"/>
              </a:rPr>
              <a:t>)</a:t>
            </a:r>
          </a:p>
        </p:txBody>
      </p:sp>
      <p:pic>
        <p:nvPicPr>
          <p:cNvPr id="25611" name="Picture 11" descr="C:\Users\Prime\Desktop\Diaxronika\2012\Presentations\CAMAD Barcelona\SIM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44675"/>
            <a:ext cx="2951163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948488" y="2060575"/>
            <a:ext cx="12239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i="1" dirty="0">
                <a:latin typeface="+mj-lt"/>
              </a:rPr>
              <a:t>m=</a:t>
            </a:r>
            <a:r>
              <a:rPr lang="en-GB" sz="1400" i="1" dirty="0">
                <a:solidFill>
                  <a:srgbClr val="3333FF"/>
                </a:solidFill>
                <a:latin typeface="+mj-lt"/>
              </a:rPr>
              <a:t>2</a:t>
            </a:r>
            <a:r>
              <a:rPr lang="en-GB" sz="1400" i="1" dirty="0">
                <a:latin typeface="+mj-lt"/>
              </a:rPr>
              <a:t>, </a:t>
            </a:r>
            <a:r>
              <a:rPr lang="en-GB" sz="1400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2, </a:t>
            </a:r>
            <a:r>
              <a:rPr lang="en-GB" sz="1400" i="1" dirty="0">
                <a:solidFill>
                  <a:srgbClr val="ABA00D"/>
                </a:solidFill>
              </a:rPr>
              <a:t>4, </a:t>
            </a:r>
            <a:r>
              <a:rPr lang="en-GB" sz="1400" i="1" dirty="0">
                <a:solidFill>
                  <a:srgbClr val="00B050"/>
                </a:solidFill>
                <a:latin typeface="+mj-lt"/>
              </a:rPr>
              <a:t>4</a:t>
            </a:r>
            <a:endParaRPr lang="en-GB" sz="1400" i="1" dirty="0">
              <a:solidFill>
                <a:srgbClr val="ABA00D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19925" y="2257425"/>
            <a:ext cx="10080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400" i="1" dirty="0">
                <a:latin typeface="+mj-lt"/>
              </a:rPr>
              <a:t>η</a:t>
            </a:r>
            <a:r>
              <a:rPr lang="en-GB" sz="1400" i="1" dirty="0">
                <a:latin typeface="+mj-lt"/>
              </a:rPr>
              <a:t>=</a:t>
            </a:r>
            <a:r>
              <a:rPr lang="en-GB" sz="1400" i="1" dirty="0">
                <a:solidFill>
                  <a:srgbClr val="3333FF"/>
                </a:solidFill>
                <a:latin typeface="+mj-lt"/>
              </a:rPr>
              <a:t>2</a:t>
            </a:r>
            <a:r>
              <a:rPr lang="en-GB" sz="1400" i="1" dirty="0">
                <a:latin typeface="+mj-lt"/>
              </a:rPr>
              <a:t>, </a:t>
            </a:r>
            <a:r>
              <a:rPr lang="en-GB" sz="1400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3, </a:t>
            </a:r>
            <a:r>
              <a:rPr lang="en-GB" sz="1400" i="1" dirty="0">
                <a:solidFill>
                  <a:srgbClr val="ABA00D"/>
                </a:solidFill>
              </a:rPr>
              <a:t>2, </a:t>
            </a:r>
            <a:r>
              <a:rPr lang="en-GB" sz="1400" i="1" dirty="0">
                <a:solidFill>
                  <a:srgbClr val="00B050"/>
                </a:solidFill>
                <a:latin typeface="+mj-lt"/>
              </a:rPr>
              <a:t>3</a:t>
            </a:r>
            <a:endParaRPr lang="en-GB" sz="1400" i="1" dirty="0">
              <a:solidFill>
                <a:srgbClr val="ABA00D"/>
              </a:solidFill>
              <a:latin typeface="+mj-lt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148263" y="981075"/>
            <a:ext cx="3600450" cy="2592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39552" y="615"/>
            <a:ext cx="7886700" cy="924964"/>
          </a:xfrm>
        </p:spPr>
        <p:txBody>
          <a:bodyPr>
            <a:normAutofit/>
          </a:bodyPr>
          <a:lstStyle/>
          <a:p>
            <a:r>
              <a:rPr lang="en-GB" dirty="0" smtClean="0"/>
              <a:t>Multiple antennas</a:t>
            </a:r>
            <a:endParaRPr lang="en-GB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6161" y="2474334"/>
            <a:ext cx="1653750" cy="3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990" y="3306153"/>
            <a:ext cx="2976091" cy="247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089" y="1110780"/>
            <a:ext cx="2923860" cy="450981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175893" y="1683054"/>
            <a:ext cx="3875188" cy="1211018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21620" y="5149369"/>
            <a:ext cx="3050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l-GR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000" dirty="0" smtClean="0"/>
              <a:t> </a:t>
            </a:r>
            <a:r>
              <a:rPr lang="en-GB" sz="2000" dirty="0" smtClean="0"/>
              <a:t>distributed with 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2mn</a:t>
            </a:r>
            <a:r>
              <a:rPr lang="en-GB" sz="2000" dirty="0" smtClean="0"/>
              <a:t> </a:t>
            </a:r>
            <a:r>
              <a:rPr lang="en-GB" sz="2000" dirty="0" err="1" smtClean="0"/>
              <a:t>dof</a:t>
            </a:r>
            <a:endParaRPr lang="en-GB" sz="2000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5892" y="5086425"/>
            <a:ext cx="2476500" cy="7334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5893" y="3250317"/>
            <a:ext cx="951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MIMO: (STBC)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6621" y="3766748"/>
            <a:ext cx="28765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6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3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603460" y="1454851"/>
            <a:ext cx="6624638" cy="3986207"/>
          </a:xfrm>
        </p:spPr>
        <p:txBody>
          <a:bodyPr>
            <a:normAutofit/>
          </a:bodyPr>
          <a:lstStyle/>
          <a:p>
            <a:r>
              <a:rPr lang="en-US" altLang="en-US" sz="2000" dirty="0" smtClean="0"/>
              <a:t>A Statistical framework</a:t>
            </a:r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r>
              <a:rPr lang="en-GB" sz="2000" dirty="0"/>
              <a:t>Pairwise Connection </a:t>
            </a:r>
            <a:r>
              <a:rPr lang="en-GB" sz="2000" dirty="0" smtClean="0"/>
              <a:t>probability</a:t>
            </a:r>
          </a:p>
          <a:p>
            <a:pPr lvl="1"/>
            <a:r>
              <a:rPr lang="en-GB" altLang="en-US" sz="1600" dirty="0" smtClean="0"/>
              <a:t>Soft vs Hard</a:t>
            </a:r>
          </a:p>
          <a:p>
            <a:pPr lvl="1"/>
            <a:r>
              <a:rPr lang="en-GB" altLang="en-US" sz="1600" i="1" dirty="0" err="1" smtClean="0"/>
              <a:t>Rician</a:t>
            </a:r>
            <a:r>
              <a:rPr lang="en-GB" altLang="en-US" sz="1600" dirty="0" smtClean="0"/>
              <a:t> and </a:t>
            </a:r>
            <a:r>
              <a:rPr lang="en-GB" altLang="en-US" sz="1600" i="1" dirty="0" smtClean="0"/>
              <a:t>Rayleigh</a:t>
            </a:r>
            <a:r>
              <a:rPr lang="en-GB" altLang="en-US" sz="1600" dirty="0" smtClean="0"/>
              <a:t> fading</a:t>
            </a:r>
          </a:p>
          <a:p>
            <a:pPr lvl="1"/>
            <a:r>
              <a:rPr lang="en-GB" altLang="en-US" sz="1600" dirty="0" smtClean="0"/>
              <a:t>Directional antennas</a:t>
            </a:r>
          </a:p>
          <a:p>
            <a:pPr lvl="1"/>
            <a:r>
              <a:rPr lang="en-GB" altLang="en-US" sz="1600" dirty="0" smtClean="0"/>
              <a:t>Multiple antennas</a:t>
            </a:r>
            <a:endParaRPr lang="en-US" altLang="en-US" sz="2000" dirty="0" smtClean="0"/>
          </a:p>
        </p:txBody>
      </p:sp>
      <p:sp>
        <p:nvSpPr>
          <p:cNvPr id="25603" name="Title 1"/>
          <p:cNvSpPr txBox="1">
            <a:spLocks/>
          </p:cNvSpPr>
          <p:nvPr/>
        </p:nvSpPr>
        <p:spPr bwMode="auto">
          <a:xfrm>
            <a:off x="457199" y="327025"/>
            <a:ext cx="729630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sz="2800" b="1" dirty="0"/>
              <a:t>Modelling ad hoc (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</a:t>
            </a:r>
            <a:r>
              <a:rPr lang="en-GB" sz="2800" b="1" dirty="0"/>
              <a:t>) </a:t>
            </a:r>
            <a:r>
              <a:rPr lang="en-GB" sz="2800" b="1" dirty="0" smtClean="0"/>
              <a:t>networks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alt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summary:</a:t>
            </a:r>
          </a:p>
        </p:txBody>
      </p:sp>
      <p:pic>
        <p:nvPicPr>
          <p:cNvPr id="25606" name="Picture 3" descr="U:\Diaxronika\2012\Presentations\CAMAD Barcelona\percolation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37" y="3983634"/>
            <a:ext cx="1777282" cy="136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1" descr="C:\Users\Prime\Desktop\Diaxronika\2012\Presentations\CAMAD Barcelona\SIM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271" y="5467055"/>
            <a:ext cx="2243266" cy="130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sharetechnote.com/image/Fading_Component_Concept_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295" y="857803"/>
            <a:ext cx="3656163" cy="218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4144" y="3423165"/>
            <a:ext cx="1934464" cy="1114042"/>
          </a:xfrm>
          <a:prstGeom prst="rect">
            <a:avLst/>
          </a:prstGeom>
        </p:spPr>
      </p:pic>
      <p:pic>
        <p:nvPicPr>
          <p:cNvPr id="14" name="Picture 2" descr="https://upload.wikimedia.org/wikipedia/commons/thumb/6/66/Random_geometric_graph.svg/480px-Random_geometric_graph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329" y="1861861"/>
            <a:ext cx="1557151" cy="143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84559" y="4972426"/>
            <a:ext cx="2096146" cy="55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4586" y="5637289"/>
            <a:ext cx="1952238" cy="82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6283" y="2603351"/>
            <a:ext cx="1478351" cy="39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/>
          </p:cNvSpPr>
          <p:nvPr/>
        </p:nvSpPr>
        <p:spPr bwMode="auto">
          <a:xfrm>
            <a:off x="163513" y="92075"/>
            <a:ext cx="8229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sz="4400" dirty="0" smtClean="0">
                <a:solidFill>
                  <a:srgbClr val="000000"/>
                </a:solidFill>
                <a:latin typeface="+mj-lt"/>
              </a:rPr>
              <a:t>Local Network Observables</a:t>
            </a:r>
            <a:endParaRPr lang="en-GB" altLang="en-US" sz="4400" i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14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1412875"/>
            <a:ext cx="24399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11188" y="1196975"/>
            <a:ext cx="6697662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1600" dirty="0"/>
              <a:t>     The probability of some node </a:t>
            </a:r>
            <a:r>
              <a:rPr lang="en-GB" sz="16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dirty="0"/>
              <a:t> connecting with some other node</a:t>
            </a:r>
          </a:p>
        </p:txBody>
      </p:sp>
      <p:pic>
        <p:nvPicPr>
          <p:cNvPr id="6151" name="Picture 2" descr="C:\Users\Prime\Desktop\Diaxronika\2012\Presentations\DPG\t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765175"/>
            <a:ext cx="191293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033463"/>
            <a:ext cx="28733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4000500"/>
            <a:ext cx="3519487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11188" y="3741420"/>
            <a:ext cx="75292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1600" dirty="0"/>
              <a:t>    The probability that node </a:t>
            </a:r>
            <a:r>
              <a:rPr lang="en-GB" sz="16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dirty="0"/>
              <a:t> connects with exactly </a:t>
            </a: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1600" dirty="0"/>
              <a:t> other nodes - </a:t>
            </a:r>
            <a:r>
              <a:rPr lang="en-GB" sz="1600" b="1" u="sng" dirty="0"/>
              <a:t>degree distribution</a:t>
            </a:r>
          </a:p>
        </p:txBody>
      </p:sp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656138"/>
            <a:ext cx="1655763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69" y="2779870"/>
            <a:ext cx="259238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611188" y="2417921"/>
            <a:ext cx="79216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1600" dirty="0">
                <a:latin typeface="+mn-lt"/>
              </a:rPr>
              <a:t>     </a:t>
            </a:r>
            <a:r>
              <a:rPr lang="en-GB" sz="1600" b="1" dirty="0">
                <a:latin typeface="+mn-lt"/>
              </a:rPr>
              <a:t>Pair formation probability</a:t>
            </a:r>
            <a:r>
              <a:rPr lang="en-GB" sz="1600" dirty="0">
                <a:latin typeface="+mn-lt"/>
              </a:rPr>
              <a:t>: The probability that two randomly selected nodes connect to form a pair</a:t>
            </a:r>
          </a:p>
        </p:txBody>
      </p:sp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732463"/>
            <a:ext cx="18002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611188" y="5694363"/>
            <a:ext cx="194468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1600" dirty="0">
                <a:latin typeface="+mn-lt"/>
              </a:rPr>
              <a:t>     </a:t>
            </a:r>
            <a:r>
              <a:rPr lang="en-GB" sz="1600" b="1" dirty="0">
                <a:latin typeface="+mn-lt"/>
              </a:rPr>
              <a:t>Mean degree</a:t>
            </a:r>
          </a:p>
        </p:txBody>
      </p:sp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5732463"/>
            <a:ext cx="11096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864100"/>
            <a:ext cx="16097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6165850"/>
            <a:ext cx="31130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44675"/>
            <a:ext cx="1012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30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5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63725"/>
            <a:ext cx="2592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886075"/>
            <a:ext cx="4608512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9750" y="765175"/>
            <a:ext cx="28098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latin typeface="+mn-lt"/>
              </a:rPr>
              <a:t>2-node correlation function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5759450" y="1268413"/>
            <a:ext cx="684213" cy="684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804025" y="1268413"/>
            <a:ext cx="684213" cy="684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6083300" y="1592263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7135813" y="1601788"/>
            <a:ext cx="65087" cy="63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5688013" y="981075"/>
            <a:ext cx="684212" cy="6842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011863" y="1314450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084888" y="2060575"/>
            <a:ext cx="1150937" cy="0"/>
          </a:xfrm>
          <a:prstGeom prst="straightConnector1">
            <a:avLst/>
          </a:prstGeom>
          <a:ln w="1587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2076450"/>
            <a:ext cx="1714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TextBox 25"/>
          <p:cNvSpPr txBox="1">
            <a:spLocks noChangeArrowheads="1"/>
          </p:cNvSpPr>
          <p:nvPr/>
        </p:nvSpPr>
        <p:spPr bwMode="auto">
          <a:xfrm>
            <a:off x="5867400" y="1520825"/>
            <a:ext cx="28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2</a:t>
            </a:r>
          </a:p>
        </p:txBody>
      </p:sp>
      <p:sp>
        <p:nvSpPr>
          <p:cNvPr id="7184" name="TextBox 26"/>
          <p:cNvSpPr txBox="1">
            <a:spLocks noChangeArrowheads="1"/>
          </p:cNvSpPr>
          <p:nvPr/>
        </p:nvSpPr>
        <p:spPr bwMode="auto">
          <a:xfrm>
            <a:off x="7127875" y="1449388"/>
            <a:ext cx="28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3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797550" y="981075"/>
            <a:ext cx="28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1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44900"/>
            <a:ext cx="27749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4" descr="C:\Users\orestis.georgiou\Desktop\Diaxronika\2013\k connectivity\sof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573463"/>
            <a:ext cx="30956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403350" y="5645542"/>
            <a:ext cx="6000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GB" altLang="en-US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Nearby nodes are less correlated for soft connectivity functions</a:t>
            </a:r>
          </a:p>
        </p:txBody>
      </p:sp>
      <p:sp>
        <p:nvSpPr>
          <p:cNvPr id="7189" name="TextBox 34"/>
          <p:cNvSpPr txBox="1">
            <a:spLocks noChangeArrowheads="1"/>
          </p:cNvSpPr>
          <p:nvPr/>
        </p:nvSpPr>
        <p:spPr bwMode="auto">
          <a:xfrm>
            <a:off x="900113" y="1249363"/>
            <a:ext cx="3887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1400">
                <a:latin typeface="Calibri" panose="020F0502020204030204" pitchFamily="34" charset="0"/>
              </a:rPr>
              <a:t>Probability that node 1 connects with node 3, given that node 1 is connected with node 2: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00113" y="1196975"/>
            <a:ext cx="3887787" cy="143986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69863" y="80169"/>
            <a:ext cx="8229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sz="4400" dirty="0" smtClean="0">
                <a:solidFill>
                  <a:srgbClr val="000000"/>
                </a:solidFill>
                <a:latin typeface="+mj-lt"/>
              </a:rPr>
              <a:t>Local Network Observables</a:t>
            </a:r>
            <a:endParaRPr lang="en-GB" altLang="en-US" sz="4400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6737" y="3797661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endParaRPr lang="en-GB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260586" y="4130842"/>
            <a:ext cx="306151" cy="533067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27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1  0.125 0.16655  C 0.125 0.25849  0.069 0.3331  0 0.3331  C -0.069 0.3331  -0.125 0.25849  -0.125 0.16655  C -0.125 0.07461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1  0.125 0.16655  C 0.125 0.25849  0.069 0.3331  0 0.3331  C -0.069 0.3331  -0.125 0.25849  -0.125 0.16655  C -0.125 0.07461  -0.069 0  0 0  Z" pathEditMode="relative" ptsTypes="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1  0.125 0.16655  C 0.125 0.25849  0.069 0.3331  0 0.3331  C -0.069 0.3331  -0.125 0.25849  -0.125 0.16655  C -0.125 0.07461  -0.069 0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8" grpId="0"/>
      <p:bldP spid="33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382231" y="33619"/>
            <a:ext cx="8761769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sz="4400" dirty="0">
                <a:solidFill>
                  <a:srgbClr val="000000"/>
                </a:solidFill>
                <a:latin typeface="+mj-lt"/>
              </a:rPr>
              <a:t>A cluster </a:t>
            </a:r>
            <a:r>
              <a:rPr lang="en-GB" altLang="en-US" sz="4400" dirty="0" smtClean="0">
                <a:solidFill>
                  <a:srgbClr val="000000"/>
                </a:solidFill>
                <a:latin typeface="+mj-lt"/>
              </a:rPr>
              <a:t>expansion in </a:t>
            </a:r>
            <a:r>
              <a:rPr lang="en-GB" altLang="en-US" sz="4400" dirty="0">
                <a:solidFill>
                  <a:srgbClr val="000000"/>
                </a:solidFill>
                <a:latin typeface="+mj-lt"/>
              </a:rPr>
              <a:t>3 simple steps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220788"/>
            <a:ext cx="282733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17650" y="908050"/>
            <a:ext cx="5976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latin typeface="Calibri" panose="020F0502020204030204" pitchFamily="34" charset="0"/>
              </a:rPr>
              <a:t>1) Start with the probability of two nodes being connected (or not)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191611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latin typeface="Calibri" panose="020F0502020204030204" pitchFamily="34" charset="0"/>
              </a:rPr>
              <a:t>2) Multiply over the complete graph to get the probability of all possible combinations giving 2</a:t>
            </a:r>
            <a:r>
              <a:rPr lang="en-GB" altLang="en-US" sz="1600" baseline="30000">
                <a:latin typeface="Calibri" panose="020F0502020204030204" pitchFamily="34" charset="0"/>
              </a:rPr>
              <a:t>N(N-1)/2</a:t>
            </a:r>
            <a:r>
              <a:rPr lang="en-GB" altLang="en-US" sz="1600">
                <a:latin typeface="Calibri" panose="020F0502020204030204" pitchFamily="34" charset="0"/>
              </a:rPr>
              <a:t> terms</a:t>
            </a:r>
            <a:endParaRPr lang="en-GB" altLang="en-US" sz="1600" baseline="30000"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362075" y="3284538"/>
            <a:ext cx="6162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latin typeface="Calibri" panose="020F0502020204030204" pitchFamily="34" charset="0"/>
              </a:rPr>
              <a:t>3) Group into collections of terms determined by their largest cluster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286250"/>
            <a:ext cx="100012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429125"/>
            <a:ext cx="5032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3850" y="4929188"/>
            <a:ext cx="8569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GB" altLang="en-US" sz="1600">
                <a:latin typeface="Calibri" panose="020F0502020204030204" pitchFamily="34" charset="0"/>
              </a:rPr>
              <a:t>4) At high densities  full connectivity is simply the complement of the probability of an isolated node.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468313" y="3141663"/>
            <a:ext cx="80645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468313" y="1844675"/>
            <a:ext cx="80645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468313" y="4857750"/>
            <a:ext cx="80645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2214563"/>
            <a:ext cx="40481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3605213"/>
            <a:ext cx="46863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5357813"/>
            <a:ext cx="3043238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5643" y="6475998"/>
            <a:ext cx="89381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Full Connectivity: Corners, edges and faces,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Journal of Statistical Physics,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147 (4), 758-778, (2012)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06588" y="2429103"/>
            <a:ext cx="7799212" cy="2248031"/>
            <a:chOff x="506588" y="2528163"/>
            <a:chExt cx="7799212" cy="2248031"/>
          </a:xfrm>
        </p:grpSpPr>
        <p:sp>
          <p:nvSpPr>
            <p:cNvPr id="19" name="Rectangle 18"/>
            <p:cNvSpPr/>
            <p:nvPr/>
          </p:nvSpPr>
          <p:spPr>
            <a:xfrm>
              <a:off x="506588" y="2528163"/>
              <a:ext cx="7799212" cy="2248031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61159" y="2826990"/>
              <a:ext cx="7222995" cy="1713702"/>
              <a:chOff x="785813" y="1000125"/>
              <a:chExt cx="7222995" cy="64215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85813" y="1000125"/>
                <a:ext cx="7222995" cy="6408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827087" y="1054100"/>
                <a:ext cx="7181721" cy="588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Global observables:</a:t>
                </a:r>
              </a:p>
              <a:p>
                <a:pPr eaLnBrk="1" hangingPunct="1"/>
                <a:r>
                  <a:rPr lang="en-GB" alt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</a:t>
                </a:r>
                <a:r>
                  <a:rPr lang="en-GB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graph, what is the probability of achieving full connectivity</a:t>
                </a:r>
                <a:r>
                  <a:rPr lang="en-GB" alt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eaLnBrk="1" hangingPunct="1"/>
                <a:endParaRPr lang="en-GB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 hangingPunct="1"/>
                <a:r>
                  <a:rPr lang="en-GB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graph is fully connected if there exists at least one multi-hop path connecting every two nodes.</a:t>
                </a:r>
                <a:endParaRPr lang="en-GB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6855679" y="1291962"/>
                <a:ext cx="1127125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1200" i="1" dirty="0">
                    <a:latin typeface="Calibri" panose="020F0502020204030204" pitchFamily="34" charset="0"/>
                  </a:rPr>
                  <a:t>(</a:t>
                </a:r>
                <a:r>
                  <a:rPr lang="en-GB" altLang="en-US" sz="1200" i="1" dirty="0" err="1">
                    <a:latin typeface="Calibri" panose="020F0502020204030204" pitchFamily="34" charset="0"/>
                  </a:rPr>
                  <a:t>Erd</a:t>
                </a:r>
                <a:r>
                  <a:rPr lang="az-Cyrl-AZ" altLang="en-US" sz="1200" i="1" dirty="0">
                    <a:latin typeface="Calibri" panose="020F0502020204030204" pitchFamily="34" charset="0"/>
                  </a:rPr>
                  <a:t>ӧ</a:t>
                </a:r>
                <a:r>
                  <a:rPr lang="en-GB" altLang="en-US" sz="1200" i="1" dirty="0">
                    <a:latin typeface="Calibri" panose="020F0502020204030204" pitchFamily="34" charset="0"/>
                  </a:rPr>
                  <a:t>s 1959)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868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13723" y="773626"/>
            <a:ext cx="3456384" cy="2160237"/>
            <a:chOff x="467544" y="1052739"/>
            <a:chExt cx="3456384" cy="2036797"/>
          </a:xfrm>
        </p:grpSpPr>
        <p:sp>
          <p:nvSpPr>
            <p:cNvPr id="17" name="Rectangle 16"/>
            <p:cNvSpPr/>
            <p:nvPr/>
          </p:nvSpPr>
          <p:spPr bwMode="auto">
            <a:xfrm>
              <a:off x="467544" y="1052739"/>
              <a:ext cx="3456384" cy="2036797"/>
            </a:xfrm>
            <a:prstGeom prst="rect">
              <a:avLst/>
            </a:prstGeom>
            <a:ln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6830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Step 1</a:t>
              </a:r>
              <a:endParaRPr lang="en-GB" sz="1600" dirty="0">
                <a:solidFill>
                  <a:srgbClr val="000000">
                    <a:lumMod val="50000"/>
                    <a:lumOff val="50000"/>
                  </a:srgbClr>
                </a:solidFill>
              </a:endParaRP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 l="22924" r="56699"/>
            <a:stretch>
              <a:fillRect/>
            </a:stretch>
          </p:blipFill>
          <p:spPr bwMode="auto">
            <a:xfrm>
              <a:off x="1547664" y="1123478"/>
              <a:ext cx="576064" cy="540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2" cstate="print"/>
            <a:srcRect l="59312" r="4637"/>
            <a:stretch>
              <a:fillRect/>
            </a:stretch>
          </p:blipFill>
          <p:spPr bwMode="auto">
            <a:xfrm>
              <a:off x="1475656" y="1734518"/>
              <a:ext cx="1019175" cy="540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Straight Connector 19"/>
            <p:cNvCxnSpPr/>
            <p:nvPr/>
          </p:nvCxnSpPr>
          <p:spPr bwMode="auto">
            <a:xfrm flipV="1">
              <a:off x="1115616" y="1544380"/>
              <a:ext cx="1760287" cy="353550"/>
            </a:xfrm>
            <a:prstGeom prst="line">
              <a:avLst/>
            </a:prstGeom>
            <a:ln>
              <a:prstDash val="sysDot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>
              <a:off x="971600" y="1465882"/>
              <a:ext cx="152069" cy="360040"/>
            </a:xfrm>
            <a:prstGeom prst="line">
              <a:avLst/>
            </a:prstGeom>
            <a:ln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>
              <a:off x="1107563" y="1825921"/>
              <a:ext cx="8053" cy="432048"/>
            </a:xfrm>
            <a:prstGeom prst="line">
              <a:avLst/>
            </a:prstGeom>
            <a:ln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>
              <a:off x="2864173" y="1493162"/>
              <a:ext cx="483691" cy="142107"/>
            </a:xfrm>
            <a:prstGeom prst="line">
              <a:avLst/>
            </a:prstGeom>
            <a:ln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1069635" y="1450134"/>
              <a:ext cx="1760287" cy="353550"/>
            </a:xfrm>
            <a:prstGeom prst="line">
              <a:avLst/>
            </a:prstGeom>
            <a:ln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Oval 24"/>
            <p:cNvSpPr>
              <a:spLocks noChangeAspect="1"/>
            </p:cNvSpPr>
            <p:nvPr/>
          </p:nvSpPr>
          <p:spPr bwMode="auto">
            <a:xfrm>
              <a:off x="2627784" y="1275229"/>
              <a:ext cx="360000" cy="33942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683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 bwMode="auto">
            <a:xfrm>
              <a:off x="899592" y="1609897"/>
              <a:ext cx="360000" cy="33942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683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2" cstate="print">
              <a:lum contrast="4000"/>
            </a:blip>
            <a:srcRect/>
            <a:stretch>
              <a:fillRect/>
            </a:stretch>
          </p:blipFill>
          <p:spPr bwMode="auto">
            <a:xfrm>
              <a:off x="683568" y="2481345"/>
              <a:ext cx="2827015" cy="540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9667" y="168100"/>
            <a:ext cx="432048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5" rIns="91434" bIns="45715">
            <a:spAutoFit/>
          </a:bodyPr>
          <a:lstStyle/>
          <a:p>
            <a:pPr marL="457200" indent="-457200">
              <a:buAutoNum type="arabicPeriod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Start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with the probability of two </a:t>
            </a:r>
            <a:endParaRPr lang="en-GB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pPr marL="457200" indent="-457200"/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	nodes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being connected (or not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):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57739" y="139207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en-GB" sz="1600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908393" y="127767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endParaRPr lang="en-GB" sz="1600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63920" y="181000"/>
            <a:ext cx="4632457" cy="2752862"/>
            <a:chOff x="4163920" y="181000"/>
            <a:chExt cx="4632457" cy="2752862"/>
          </a:xfrm>
        </p:grpSpPr>
        <p:grpSp>
          <p:nvGrpSpPr>
            <p:cNvPr id="29" name="Group 28"/>
            <p:cNvGrpSpPr/>
            <p:nvPr/>
          </p:nvGrpSpPr>
          <p:grpSpPr>
            <a:xfrm>
              <a:off x="4560125" y="772553"/>
              <a:ext cx="3939999" cy="2161309"/>
              <a:chOff x="4741221" y="2935785"/>
              <a:chExt cx="4050506" cy="2733900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4741221" y="2935785"/>
                <a:ext cx="4050506" cy="2733900"/>
              </a:xfrm>
              <a:prstGeom prst="rect">
                <a:avLst/>
              </a:prstGeom>
              <a:ln>
                <a:prstDash val="solid"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683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dirty="0" smtClean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Step 2</a:t>
                </a:r>
                <a:endParaRPr lang="en-GB" sz="1600" dirty="0">
                  <a:solidFill>
                    <a:srgbClr val="000000">
                      <a:lumMod val="50000"/>
                      <a:lumOff val="50000"/>
                    </a:srgbClr>
                  </a:solidFill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 bwMode="auto">
              <a:xfrm>
                <a:off x="5955884" y="4328394"/>
                <a:ext cx="2329164" cy="210006"/>
              </a:xfrm>
              <a:prstGeom prst="line">
                <a:avLst/>
              </a:prstGeom>
              <a:ln>
                <a:prstDash val="sysDot"/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6624552" y="3239620"/>
                <a:ext cx="1565501" cy="1260036"/>
              </a:xfrm>
              <a:prstGeom prst="line">
                <a:avLst/>
              </a:prstGeom>
              <a:ln>
                <a:prstDash val="sysDot"/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auto">
              <a:xfrm rot="5400000" flipH="1" flipV="1">
                <a:off x="5736795" y="3411446"/>
                <a:ext cx="1059580" cy="801843"/>
              </a:xfrm>
              <a:prstGeom prst="line">
                <a:avLst/>
              </a:prstGeom>
              <a:ln>
                <a:prstDash val="sysDot"/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auto">
              <a:xfrm rot="5400000" flipH="1" flipV="1">
                <a:off x="5694401" y="3288100"/>
                <a:ext cx="1059580" cy="801843"/>
              </a:xfrm>
              <a:prstGeom prst="line">
                <a:avLst/>
              </a:prstGeom>
              <a:ln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auto">
              <a:xfrm>
                <a:off x="5890088" y="4209263"/>
                <a:ext cx="2329164" cy="210006"/>
              </a:xfrm>
              <a:prstGeom prst="line">
                <a:avLst/>
              </a:prstGeom>
              <a:ln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auto">
              <a:xfrm>
                <a:off x="6672841" y="3139951"/>
                <a:ext cx="1565501" cy="1260036"/>
              </a:xfrm>
              <a:prstGeom prst="line">
                <a:avLst/>
              </a:prstGeom>
              <a:ln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>
                <a:spLocks noChangeAspect="1"/>
              </p:cNvSpPr>
              <p:nvPr/>
            </p:nvSpPr>
            <p:spPr bwMode="auto">
              <a:xfrm>
                <a:off x="6475472" y="2996951"/>
                <a:ext cx="316411" cy="41418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683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 bwMode="auto">
              <a:xfrm>
                <a:off x="5696090" y="4068599"/>
                <a:ext cx="316411" cy="41418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683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 bwMode="auto">
              <a:xfrm>
                <a:off x="8034230" y="4263445"/>
                <a:ext cx="316411" cy="41418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683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4163920" y="181000"/>
              <a:ext cx="4632457" cy="58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4" tIns="45715" rIns="91434" bIns="45715">
              <a:spAutoFit/>
            </a:bodyPr>
            <a:lstStyle/>
            <a:p>
              <a:pPr marL="457200" indent="-457200">
                <a:buAutoNum type="arabicPeriod" startAt="2"/>
              </a:pPr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</a:rPr>
                <a:t>Multiply over the complete graph to get </a:t>
              </a:r>
            </a:p>
            <a:p>
              <a:pPr marL="457200" indent="-457200"/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</a:rPr>
                <a:t>	the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</a:rPr>
                <a:t>probability of all possible </a:t>
              </a:r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</a:rPr>
                <a:t>combinations:</a:t>
              </a:r>
              <a:endParaRPr lang="en-GB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endParaRPr>
            </a:p>
          </p:txBody>
        </p:sp>
        <p:pic>
          <p:nvPicPr>
            <p:cNvPr id="41" name="Picture 8"/>
            <p:cNvPicPr>
              <a:picLocks noChangeAspect="1" noChangeArrowheads="1"/>
            </p:cNvPicPr>
            <p:nvPr/>
          </p:nvPicPr>
          <p:blipFill>
            <a:blip r:embed="rId3" cstate="print">
              <a:lum contrast="4000"/>
            </a:blip>
            <a:srcRect/>
            <a:stretch>
              <a:fillRect/>
            </a:stretch>
          </p:blipFill>
          <p:spPr bwMode="auto">
            <a:xfrm>
              <a:off x="4641911" y="2205207"/>
              <a:ext cx="3693749" cy="674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" name="Group 41"/>
          <p:cNvGrpSpPr/>
          <p:nvPr/>
        </p:nvGrpSpPr>
        <p:grpSpPr>
          <a:xfrm>
            <a:off x="1501392" y="3152908"/>
            <a:ext cx="6698549" cy="3477155"/>
            <a:chOff x="152400" y="369371"/>
            <a:chExt cx="8856984" cy="4824536"/>
          </a:xfrm>
        </p:grpSpPr>
        <p:sp>
          <p:nvSpPr>
            <p:cNvPr id="43" name="Rectangle 42"/>
            <p:cNvSpPr/>
            <p:nvPr/>
          </p:nvSpPr>
          <p:spPr bwMode="auto">
            <a:xfrm>
              <a:off x="152400" y="369372"/>
              <a:ext cx="8856984" cy="4824535"/>
            </a:xfrm>
            <a:prstGeom prst="rect">
              <a:avLst/>
            </a:prstGeom>
            <a:ln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89994" tIns="46797" rIns="89994" bIns="46797" numCol="1" rtlCol="0" anchor="b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6830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 smtClean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Step 3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296418" y="801422"/>
              <a:ext cx="8568952" cy="2952324"/>
              <a:chOff x="6408924" y="13447799"/>
              <a:chExt cx="8568952" cy="2952323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12745628" y="15031975"/>
                <a:ext cx="2232248" cy="1368147"/>
              </a:xfrm>
              <a:prstGeom prst="rect">
                <a:avLst/>
              </a:prstGeom>
              <a:ln>
                <a:prstDash val="dashDot"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683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GB" sz="1400" i="1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GB" sz="1400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GB" sz="1400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6408924" y="15031975"/>
                <a:ext cx="6192688" cy="1368147"/>
              </a:xfrm>
              <a:prstGeom prst="rect">
                <a:avLst/>
              </a:prstGeom>
              <a:ln>
                <a:prstDash val="dashDot"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683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GB" sz="1400" i="1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GB" sz="1400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, 2</a:t>
                </a:r>
                <a:endParaRPr lang="en-GB" sz="1400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6408924" y="13447799"/>
                <a:ext cx="8568952" cy="1368148"/>
              </a:xfrm>
              <a:prstGeom prst="rect">
                <a:avLst/>
              </a:prstGeom>
              <a:ln>
                <a:prstDash val="dashDot"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683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GB" sz="1400" i="1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GB" sz="1400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GB" sz="1400" i="1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cxnSp>
            <p:nvCxnSpPr>
              <p:cNvPr id="54" name="Straight Connector 53"/>
              <p:cNvCxnSpPr/>
              <p:nvPr/>
            </p:nvCxnSpPr>
            <p:spPr bwMode="auto">
              <a:xfrm rot="5400000" flipH="1" flipV="1">
                <a:off x="6695855" y="13781694"/>
                <a:ext cx="691030" cy="522941"/>
              </a:xfrm>
              <a:prstGeom prst="line">
                <a:avLst/>
              </a:prstGeom>
              <a:ln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6823476" y="14382453"/>
                <a:ext cx="1519020" cy="136960"/>
              </a:xfrm>
              <a:prstGeom prst="line">
                <a:avLst/>
              </a:prstGeom>
              <a:ln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 bwMode="auto">
              <a:xfrm>
                <a:off x="7333968" y="13685075"/>
                <a:ext cx="1020979" cy="821763"/>
              </a:xfrm>
              <a:prstGeom prst="line">
                <a:avLst/>
              </a:prstGeom>
              <a:ln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57" name="Oval 56"/>
              <p:cNvSpPr/>
              <p:nvPr/>
            </p:nvSpPr>
            <p:spPr bwMode="auto">
              <a:xfrm>
                <a:off x="7205249" y="13591815"/>
                <a:ext cx="254146" cy="25414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683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8221830" y="14383903"/>
                <a:ext cx="254146" cy="25414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683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6696956" y="14239887"/>
                <a:ext cx="254146" cy="25414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683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 bwMode="auto">
              <a:xfrm rot="5400000" flipH="1" flipV="1">
                <a:off x="9003690" y="13819876"/>
                <a:ext cx="691030" cy="522941"/>
              </a:xfrm>
              <a:prstGeom prst="line">
                <a:avLst/>
              </a:prstGeom>
              <a:ln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 bwMode="auto">
              <a:xfrm>
                <a:off x="9100907" y="14382453"/>
                <a:ext cx="1519020" cy="136960"/>
              </a:xfrm>
              <a:prstGeom prst="line">
                <a:avLst/>
              </a:prstGeom>
              <a:ln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2" name="Oval 61"/>
              <p:cNvSpPr/>
              <p:nvPr/>
            </p:nvSpPr>
            <p:spPr bwMode="auto">
              <a:xfrm>
                <a:off x="8974387" y="14239887"/>
                <a:ext cx="254146" cy="25414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683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 bwMode="auto">
              <a:xfrm>
                <a:off x="11141134" y="14382453"/>
                <a:ext cx="1519020" cy="136960"/>
              </a:xfrm>
              <a:prstGeom prst="line">
                <a:avLst/>
              </a:prstGeom>
              <a:ln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 bwMode="auto">
              <a:xfrm>
                <a:off x="11651626" y="13685075"/>
                <a:ext cx="1020979" cy="821763"/>
              </a:xfrm>
              <a:prstGeom prst="line">
                <a:avLst/>
              </a:prstGeom>
              <a:ln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 bwMode="auto">
              <a:xfrm>
                <a:off x="12539488" y="14366960"/>
                <a:ext cx="254146" cy="25414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683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6" name="Straight Connector 65"/>
              <p:cNvCxnSpPr/>
              <p:nvPr/>
            </p:nvCxnSpPr>
            <p:spPr bwMode="auto">
              <a:xfrm rot="5400000" flipH="1" flipV="1">
                <a:off x="13082767" y="13796208"/>
                <a:ext cx="691030" cy="522941"/>
              </a:xfrm>
              <a:prstGeom prst="line">
                <a:avLst/>
              </a:prstGeom>
              <a:ln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 bwMode="auto">
              <a:xfrm>
                <a:off x="13691852" y="13685075"/>
                <a:ext cx="1020979" cy="821763"/>
              </a:xfrm>
              <a:prstGeom prst="line">
                <a:avLst/>
              </a:prstGeom>
              <a:ln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8" name="Oval 67"/>
              <p:cNvSpPr/>
              <p:nvPr/>
            </p:nvSpPr>
            <p:spPr bwMode="auto">
              <a:xfrm>
                <a:off x="13563133" y="13591815"/>
                <a:ext cx="254146" cy="25414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683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 bwMode="auto">
              <a:xfrm>
                <a:off x="6679460" y="16017458"/>
                <a:ext cx="1519020" cy="136960"/>
              </a:xfrm>
              <a:prstGeom prst="line">
                <a:avLst/>
              </a:prstGeom>
              <a:ln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9230179" y="15363622"/>
                <a:ext cx="1020254" cy="792331"/>
              </a:xfrm>
              <a:prstGeom prst="line">
                <a:avLst/>
              </a:prstGeom>
              <a:ln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 bwMode="auto">
              <a:xfrm rot="5400000" flipH="1" flipV="1">
                <a:off x="10675835" y="15416699"/>
                <a:ext cx="691030" cy="522941"/>
              </a:xfrm>
              <a:prstGeom prst="line">
                <a:avLst/>
              </a:prstGeom>
              <a:ln>
                <a:solidFill>
                  <a:schemeClr val="accent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 bwMode="auto">
              <a:xfrm>
                <a:off x="9636417" y="13735831"/>
                <a:ext cx="1020979" cy="821763"/>
              </a:xfrm>
              <a:prstGeom prst="line">
                <a:avLst/>
              </a:prstGeom>
              <a:ln>
                <a:solidFill>
                  <a:schemeClr val="accent4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 bwMode="auto">
              <a:xfrm>
                <a:off x="9482680" y="13591815"/>
                <a:ext cx="254146" cy="25414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683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10499261" y="14383903"/>
                <a:ext cx="254146" cy="25414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683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75" name="Straight Connector 74"/>
              <p:cNvCxnSpPr/>
              <p:nvPr/>
            </p:nvCxnSpPr>
            <p:spPr bwMode="auto">
              <a:xfrm rot="5400000" flipH="1" flipV="1">
                <a:off x="11077408" y="13747868"/>
                <a:ext cx="691030" cy="522941"/>
              </a:xfrm>
              <a:prstGeom prst="line">
                <a:avLst/>
              </a:prstGeom>
              <a:ln>
                <a:solidFill>
                  <a:schemeClr val="accent4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 bwMode="auto">
              <a:xfrm>
                <a:off x="11014614" y="14239887"/>
                <a:ext cx="254146" cy="25414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683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11522907" y="13591815"/>
                <a:ext cx="254146" cy="25414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683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78" name="Straight Connector 77"/>
              <p:cNvCxnSpPr/>
              <p:nvPr/>
            </p:nvCxnSpPr>
            <p:spPr bwMode="auto">
              <a:xfrm>
                <a:off x="13177676" y="14383903"/>
                <a:ext cx="1519020" cy="136960"/>
              </a:xfrm>
              <a:prstGeom prst="line">
                <a:avLst/>
              </a:prstGeom>
              <a:ln>
                <a:solidFill>
                  <a:schemeClr val="accent4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79" name="Oval 78"/>
              <p:cNvSpPr/>
              <p:nvPr/>
            </p:nvSpPr>
            <p:spPr bwMode="auto">
              <a:xfrm>
                <a:off x="13054840" y="14239887"/>
                <a:ext cx="254146" cy="25414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683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14579714" y="14366960"/>
                <a:ext cx="254146" cy="25414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683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1" name="Straight Connector 80"/>
              <p:cNvCxnSpPr/>
              <p:nvPr/>
            </p:nvCxnSpPr>
            <p:spPr bwMode="auto">
              <a:xfrm>
                <a:off x="7201012" y="15320007"/>
                <a:ext cx="1020979" cy="821763"/>
              </a:xfrm>
              <a:prstGeom prst="line">
                <a:avLst/>
              </a:prstGeom>
              <a:ln>
                <a:solidFill>
                  <a:schemeClr val="accent4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 bwMode="auto">
              <a:xfrm rot="5400000" flipH="1" flipV="1">
                <a:off x="6612911" y="15404051"/>
                <a:ext cx="691030" cy="522941"/>
              </a:xfrm>
              <a:prstGeom prst="line">
                <a:avLst/>
              </a:prstGeom>
              <a:ln>
                <a:solidFill>
                  <a:schemeClr val="accent4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 bwMode="auto">
              <a:xfrm>
                <a:off x="8713180" y="16047143"/>
                <a:ext cx="1519020" cy="136960"/>
              </a:xfrm>
              <a:prstGeom prst="line">
                <a:avLst/>
              </a:prstGeom>
              <a:ln>
                <a:solidFill>
                  <a:schemeClr val="accent4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 bwMode="auto">
              <a:xfrm>
                <a:off x="10801412" y="16040087"/>
                <a:ext cx="1519020" cy="136960"/>
              </a:xfrm>
              <a:prstGeom prst="line">
                <a:avLst/>
              </a:prstGeom>
              <a:ln>
                <a:solidFill>
                  <a:schemeClr val="accent4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 bwMode="auto">
              <a:xfrm>
                <a:off x="13177676" y="16040087"/>
                <a:ext cx="1519020" cy="136960"/>
              </a:xfrm>
              <a:prstGeom prst="line">
                <a:avLst/>
              </a:prstGeom>
              <a:ln>
                <a:solidFill>
                  <a:schemeClr val="accent4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 bwMode="auto">
              <a:xfrm rot="5400000" flipH="1" flipV="1">
                <a:off x="8629135" y="15404052"/>
                <a:ext cx="691030" cy="522941"/>
              </a:xfrm>
              <a:prstGeom prst="line">
                <a:avLst/>
              </a:prstGeom>
              <a:ln>
                <a:solidFill>
                  <a:schemeClr val="accent4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 bwMode="auto">
              <a:xfrm rot="5400000" flipH="1" flipV="1">
                <a:off x="13093632" y="15404051"/>
                <a:ext cx="691030" cy="522941"/>
              </a:xfrm>
              <a:prstGeom prst="line">
                <a:avLst/>
              </a:prstGeom>
              <a:ln>
                <a:solidFill>
                  <a:schemeClr val="accent4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 bwMode="auto">
              <a:xfrm>
                <a:off x="11305468" y="15362340"/>
                <a:ext cx="1020979" cy="821763"/>
              </a:xfrm>
              <a:prstGeom prst="line">
                <a:avLst/>
              </a:prstGeom>
              <a:ln>
                <a:solidFill>
                  <a:schemeClr val="accent4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>
                <a:off x="13681732" y="15320007"/>
                <a:ext cx="1020979" cy="821763"/>
              </a:xfrm>
              <a:prstGeom prst="line">
                <a:avLst/>
              </a:prstGeom>
              <a:ln>
                <a:solidFill>
                  <a:schemeClr val="accent4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92" name="Oval 91"/>
              <p:cNvSpPr/>
              <p:nvPr/>
            </p:nvSpPr>
            <p:spPr bwMode="auto">
              <a:xfrm>
                <a:off x="7061233" y="15226820"/>
                <a:ext cx="254146" cy="25414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683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8077814" y="16001965"/>
                <a:ext cx="254146" cy="25414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683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6552940" y="15874892"/>
                <a:ext cx="254146" cy="25414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683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>
                <a:off x="9101460" y="15226820"/>
                <a:ext cx="254146" cy="25414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683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10118041" y="16001965"/>
                <a:ext cx="254146" cy="25414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683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Oval 96"/>
              <p:cNvSpPr/>
              <p:nvPr/>
            </p:nvSpPr>
            <p:spPr bwMode="auto">
              <a:xfrm>
                <a:off x="8593167" y="15874892"/>
                <a:ext cx="254146" cy="25414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683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Oval 97"/>
              <p:cNvSpPr/>
              <p:nvPr/>
            </p:nvSpPr>
            <p:spPr bwMode="auto">
              <a:xfrm>
                <a:off x="11141687" y="15226820"/>
                <a:ext cx="254146" cy="25414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683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Oval 98"/>
              <p:cNvSpPr/>
              <p:nvPr/>
            </p:nvSpPr>
            <p:spPr bwMode="auto">
              <a:xfrm>
                <a:off x="12158268" y="16001965"/>
                <a:ext cx="254146" cy="25414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683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10633394" y="15874892"/>
                <a:ext cx="254146" cy="25414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683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 bwMode="auto">
              <a:xfrm>
                <a:off x="13541953" y="15226820"/>
                <a:ext cx="254146" cy="25414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683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 bwMode="auto">
              <a:xfrm>
                <a:off x="14558534" y="16001965"/>
                <a:ext cx="254146" cy="25414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683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>
                <a:off x="13033660" y="15874892"/>
                <a:ext cx="254146" cy="25414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683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296418" y="369371"/>
              <a:ext cx="8568952" cy="33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4" tIns="45715" rIns="91434" bIns="45715">
              <a:spAutoFit/>
            </a:bodyPr>
            <a:lstStyle/>
            <a:p>
              <a:r>
                <a:rPr lang="en-GB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</a:rPr>
                <a:t>3.</a:t>
              </a:r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</a:rPr>
                <a:t>  Group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</a:rPr>
                <a:t>into collections of terms determined by their largest </a:t>
              </a:r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</a:rPr>
                <a:t>cluster:</a:t>
              </a:r>
              <a:endPara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520552" y="3773781"/>
              <a:ext cx="6120681" cy="1393530"/>
              <a:chOff x="1619672" y="5177226"/>
              <a:chExt cx="6120682" cy="1393530"/>
            </a:xfrm>
          </p:grpSpPr>
          <p:pic>
            <p:nvPicPr>
              <p:cNvPr id="47" name="Picture 46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3000"/>
              </a:blip>
              <a:srcRect/>
              <a:stretch>
                <a:fillRect/>
              </a:stretch>
            </p:blipFill>
            <p:spPr bwMode="auto">
              <a:xfrm>
                <a:off x="6128917" y="5949280"/>
                <a:ext cx="1611437" cy="621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47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contrast="3000"/>
              </a:blip>
              <a:srcRect/>
              <a:stretch>
                <a:fillRect/>
              </a:stretch>
            </p:blipFill>
            <p:spPr bwMode="auto">
              <a:xfrm>
                <a:off x="1619672" y="5177226"/>
                <a:ext cx="6057305" cy="846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48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contrast="3000"/>
              </a:blip>
              <a:srcRect/>
              <a:stretch>
                <a:fillRect/>
              </a:stretch>
            </p:blipFill>
            <p:spPr bwMode="auto">
              <a:xfrm>
                <a:off x="2195736" y="5975876"/>
                <a:ext cx="1295400" cy="195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49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contrast="3000"/>
              </a:blip>
              <a:srcRect/>
              <a:stretch>
                <a:fillRect/>
              </a:stretch>
            </p:blipFill>
            <p:spPr bwMode="auto">
              <a:xfrm>
                <a:off x="2564409" y="6203018"/>
                <a:ext cx="504000" cy="3489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435680" y="1967935"/>
            <a:ext cx="8132363" cy="1387445"/>
            <a:chOff x="645192" y="1494811"/>
            <a:chExt cx="8132363" cy="1387445"/>
          </a:xfrm>
        </p:grpSpPr>
        <p:sp>
          <p:nvSpPr>
            <p:cNvPr id="106" name="Rectangle 105"/>
            <p:cNvSpPr/>
            <p:nvPr/>
          </p:nvSpPr>
          <p:spPr>
            <a:xfrm>
              <a:off x="645192" y="1494811"/>
              <a:ext cx="8132363" cy="1387445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75000"/>
                </a:schemeClr>
              </a:solidFill>
            </a:ln>
            <a:effectLst>
              <a:outerShdw blurRad="190500" dist="127000" dir="2400000" algn="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717268" y="1589169"/>
              <a:ext cx="7972689" cy="384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4" tIns="45715" rIns="91434" bIns="45715">
              <a:spAutoFit/>
            </a:bodyPr>
            <a:lstStyle/>
            <a:p>
              <a:r>
                <a:rPr lang="en-GB" sz="1900" dirty="0" smtClean="0">
                  <a:solidFill>
                    <a:srgbClr val="C00000"/>
                  </a:solidFill>
                  <a:latin typeface="Palatino Linotype" pitchFamily="18" charset="0"/>
                </a:rPr>
                <a:t>At </a:t>
              </a:r>
              <a:r>
                <a:rPr lang="en-GB" sz="1900" dirty="0">
                  <a:solidFill>
                    <a:srgbClr val="C00000"/>
                  </a:solidFill>
                  <a:latin typeface="Palatino Linotype" pitchFamily="18" charset="0"/>
                </a:rPr>
                <a:t>high </a:t>
              </a:r>
              <a:r>
                <a:rPr lang="en-GB" sz="1900" dirty="0" smtClean="0">
                  <a:solidFill>
                    <a:srgbClr val="C00000"/>
                  </a:solidFill>
                  <a:latin typeface="Palatino Linotype" pitchFamily="18" charset="0"/>
                </a:rPr>
                <a:t>densities,  </a:t>
              </a:r>
              <a:r>
                <a:rPr lang="en-GB" sz="1900" i="1" dirty="0">
                  <a:solidFill>
                    <a:srgbClr val="C00000"/>
                  </a:solidFill>
                  <a:latin typeface="Palatino Linotype" pitchFamily="18" charset="0"/>
                </a:rPr>
                <a:t>full connectivity </a:t>
              </a:r>
              <a:r>
                <a:rPr lang="en-GB" sz="1900" dirty="0">
                  <a:solidFill>
                    <a:srgbClr val="C00000"/>
                  </a:solidFill>
                  <a:latin typeface="Palatino Linotype" pitchFamily="18" charset="0"/>
                </a:rPr>
                <a:t>is </a:t>
              </a:r>
              <a:r>
                <a:rPr lang="en-GB" sz="1900" dirty="0" smtClean="0">
                  <a:solidFill>
                    <a:srgbClr val="C00000"/>
                  </a:solidFill>
                  <a:latin typeface="Palatino Linotype" pitchFamily="18" charset="0"/>
                </a:rPr>
                <a:t>the </a:t>
              </a:r>
              <a:r>
                <a:rPr lang="en-GB" sz="1900" dirty="0">
                  <a:solidFill>
                    <a:srgbClr val="C00000"/>
                  </a:solidFill>
                  <a:latin typeface="Palatino Linotype" pitchFamily="18" charset="0"/>
                </a:rPr>
                <a:t>complement </a:t>
              </a:r>
              <a:r>
                <a:rPr lang="en-GB" sz="1900" dirty="0" smtClean="0">
                  <a:solidFill>
                    <a:srgbClr val="C00000"/>
                  </a:solidFill>
                  <a:latin typeface="Palatino Linotype" pitchFamily="18" charset="0"/>
                </a:rPr>
                <a:t>of </a:t>
              </a:r>
              <a:r>
                <a:rPr lang="en-GB" sz="1900" dirty="0">
                  <a:solidFill>
                    <a:srgbClr val="C00000"/>
                  </a:solidFill>
                  <a:latin typeface="Palatino Linotype" pitchFamily="18" charset="0"/>
                </a:rPr>
                <a:t>an isolated </a:t>
              </a:r>
              <a:r>
                <a:rPr lang="en-GB" sz="1900" dirty="0" smtClean="0">
                  <a:solidFill>
                    <a:srgbClr val="C00000"/>
                  </a:solidFill>
                  <a:latin typeface="Palatino Linotype" pitchFamily="18" charset="0"/>
                </a:rPr>
                <a:t>node:</a:t>
              </a:r>
              <a:endParaRPr lang="en-GB" sz="1900" dirty="0">
                <a:solidFill>
                  <a:srgbClr val="C00000"/>
                </a:solidFill>
                <a:latin typeface="Palatino Linotype" pitchFamily="18" charset="0"/>
              </a:endParaRPr>
            </a:p>
          </p:txBody>
        </p:sp>
        <p:pic>
          <p:nvPicPr>
            <p:cNvPr id="105" name="Picture 5"/>
            <p:cNvPicPr>
              <a:picLocks noChangeAspect="1" noChangeArrowheads="1"/>
            </p:cNvPicPr>
            <p:nvPr/>
          </p:nvPicPr>
          <p:blipFill>
            <a:blip r:embed="rId8" cstate="print">
              <a:lum contrast="5000"/>
            </a:blip>
            <a:srcRect/>
            <a:stretch>
              <a:fillRect/>
            </a:stretch>
          </p:blipFill>
          <p:spPr bwMode="auto">
            <a:xfrm>
              <a:off x="2434868" y="1960197"/>
              <a:ext cx="3790557" cy="864096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1060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14438"/>
            <a:ext cx="4448175" cy="596900"/>
          </a:xfrm>
          <a:prstGeom prst="rect">
            <a:avLst/>
          </a:prstGeom>
          <a:noFill/>
          <a:ln w="127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23"/>
          <p:cNvSpPr>
            <a:spLocks noChangeArrowheads="1"/>
          </p:cNvSpPr>
          <p:nvPr/>
        </p:nvSpPr>
        <p:spPr bwMode="auto">
          <a:xfrm>
            <a:off x="1357313" y="851569"/>
            <a:ext cx="5976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dirty="0">
                <a:latin typeface="Calibri" panose="020F0502020204030204" pitchFamily="34" charset="0"/>
              </a:rPr>
              <a:t>Define an average over all possible configurations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668588"/>
            <a:ext cx="254317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5" y="1919288"/>
            <a:ext cx="25717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38788" y="2473325"/>
            <a:ext cx="27654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3333FF"/>
                </a:solidFill>
                <a:latin typeface="+mj-lt"/>
              </a:rPr>
              <a:t>1) Node </a:t>
            </a:r>
            <a:r>
              <a:rPr lang="en-US" sz="1400" i="1" dirty="0">
                <a:solidFill>
                  <a:srgbClr val="3333FF"/>
                </a:solidFill>
                <a:latin typeface="+mj-lt"/>
              </a:rPr>
              <a:t>N </a:t>
            </a:r>
            <a:r>
              <a:rPr lang="en-US" sz="1400" dirty="0">
                <a:solidFill>
                  <a:srgbClr val="3333FF"/>
                </a:solidFill>
                <a:latin typeface="+mj-lt"/>
              </a:rPr>
              <a:t>is not connected to any of the other </a:t>
            </a:r>
            <a:r>
              <a:rPr lang="en-US" sz="1400" i="1" dirty="0">
                <a:solidFill>
                  <a:srgbClr val="3333FF"/>
                </a:solidFill>
                <a:latin typeface="+mj-lt"/>
              </a:rPr>
              <a:t>N-1</a:t>
            </a:r>
            <a:r>
              <a:rPr lang="en-US" sz="1400" dirty="0">
                <a:solidFill>
                  <a:srgbClr val="3333FF"/>
                </a:solidFill>
                <a:latin typeface="+mj-lt"/>
              </a:rPr>
              <a:t> nodes</a:t>
            </a:r>
            <a:endParaRPr lang="en-US" sz="1400" i="1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7838" y="2978150"/>
            <a:ext cx="27463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3333FF"/>
                </a:solidFill>
                <a:latin typeface="+mj-lt"/>
              </a:rPr>
              <a:t>2) Multiply by </a:t>
            </a:r>
            <a:r>
              <a:rPr lang="en-US" sz="1400" i="1" dirty="0">
                <a:solidFill>
                  <a:srgbClr val="3333FF"/>
                </a:solidFill>
                <a:latin typeface="+mj-lt"/>
              </a:rPr>
              <a:t>N </a:t>
            </a:r>
            <a:r>
              <a:rPr lang="en-US" sz="1400" dirty="0">
                <a:solidFill>
                  <a:srgbClr val="3333FF"/>
                </a:solidFill>
                <a:latin typeface="+mj-lt"/>
              </a:rPr>
              <a:t>since all nodes are identical</a:t>
            </a:r>
            <a:endParaRPr lang="en-US" sz="1400" i="1" dirty="0">
              <a:solidFill>
                <a:srgbClr val="3333FF"/>
              </a:solidFill>
              <a:latin typeface="+mj-lt"/>
            </a:endParaRPr>
          </a:p>
        </p:txBody>
      </p:sp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636963"/>
            <a:ext cx="484981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16045"/>
            <a:ext cx="12573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51008"/>
            <a:ext cx="990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50825" y="2952433"/>
            <a:ext cx="2233613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3333FF"/>
                </a:solidFill>
                <a:latin typeface="+mj-lt"/>
              </a:rPr>
              <a:t>3) Since we are comparing pairs of nodes, </a:t>
            </a:r>
            <a:r>
              <a:rPr lang="en-US" sz="1400" i="1" dirty="0">
                <a:solidFill>
                  <a:srgbClr val="3333FF"/>
                </a:solidFill>
                <a:latin typeface="+mj-lt"/>
              </a:rPr>
              <a:t>N-2 </a:t>
            </a:r>
            <a:r>
              <a:rPr lang="en-US" sz="1400" dirty="0">
                <a:solidFill>
                  <a:srgbClr val="3333FF"/>
                </a:solidFill>
                <a:latin typeface="+mj-lt"/>
              </a:rPr>
              <a:t>integrals  can be decoupled through a change of variables:</a:t>
            </a:r>
            <a:endParaRPr lang="en-US" sz="1400" i="1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8625" y="2473325"/>
            <a:ext cx="2808288" cy="10191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50825" y="2954338"/>
            <a:ext cx="2160588" cy="15541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643438" y="3500438"/>
            <a:ext cx="8651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11413" y="4508500"/>
            <a:ext cx="8651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4643438" y="2151063"/>
            <a:ext cx="1744662" cy="803275"/>
          </a:xfrm>
          <a:custGeom>
            <a:avLst/>
            <a:gdLst>
              <a:gd name="connsiteX0" fmla="*/ 1661468 w 1743815"/>
              <a:gd name="connsiteY0" fmla="*/ 404524 h 803108"/>
              <a:gd name="connsiteX1" fmla="*/ 1661468 w 1743815"/>
              <a:gd name="connsiteY1" fmla="*/ 111447 h 803108"/>
              <a:gd name="connsiteX2" fmla="*/ 805684 w 1743815"/>
              <a:gd name="connsiteY2" fmla="*/ 17662 h 803108"/>
              <a:gd name="connsiteX3" fmla="*/ 55407 w 1743815"/>
              <a:gd name="connsiteY3" fmla="*/ 439693 h 803108"/>
              <a:gd name="connsiteX4" fmla="*/ 114022 w 1743815"/>
              <a:gd name="connsiteY4" fmla="*/ 803108 h 80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3815" h="803108">
                <a:moveTo>
                  <a:pt x="1661468" y="404524"/>
                </a:moveTo>
                <a:cubicBezTo>
                  <a:pt x="1732783" y="290224"/>
                  <a:pt x="1804099" y="175924"/>
                  <a:pt x="1661468" y="111447"/>
                </a:cubicBezTo>
                <a:cubicBezTo>
                  <a:pt x="1518837" y="46970"/>
                  <a:pt x="1073361" y="-37046"/>
                  <a:pt x="805684" y="17662"/>
                </a:cubicBezTo>
                <a:cubicBezTo>
                  <a:pt x="538007" y="72370"/>
                  <a:pt x="170684" y="308785"/>
                  <a:pt x="55407" y="439693"/>
                </a:cubicBezTo>
                <a:cubicBezTo>
                  <a:pt x="-59870" y="570601"/>
                  <a:pt x="27076" y="686854"/>
                  <a:pt x="114022" y="803108"/>
                </a:cubicBezTo>
              </a:path>
            </a:pathLst>
          </a:custGeom>
          <a:noFill/>
          <a:ln w="15875">
            <a:solidFill>
              <a:srgbClr val="3333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2CBD75-8913-4276-BA9A-2A8012F5F890}" type="slidenum">
              <a:rPr lang="en-GB" altLang="en-US">
                <a:solidFill>
                  <a:srgbClr val="898989"/>
                </a:solidFill>
              </a:rPr>
              <a:pPr eaLnBrk="1" hangingPunct="1"/>
              <a:t>29</a:t>
            </a:fld>
            <a:endParaRPr lang="en-GB" altLang="en-US">
              <a:solidFill>
                <a:srgbClr val="898989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382231" y="33619"/>
            <a:ext cx="8761769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sz="4400" dirty="0">
                <a:solidFill>
                  <a:srgbClr val="000000"/>
                </a:solidFill>
                <a:latin typeface="+mj-lt"/>
              </a:rPr>
              <a:t>A cluster </a:t>
            </a:r>
            <a:r>
              <a:rPr lang="en-GB" altLang="en-US" sz="4400" dirty="0" smtClean="0">
                <a:solidFill>
                  <a:srgbClr val="000000"/>
                </a:solidFill>
                <a:latin typeface="+mj-lt"/>
              </a:rPr>
              <a:t>expansion in </a:t>
            </a:r>
            <a:r>
              <a:rPr lang="en-GB" altLang="en-US" sz="4400" dirty="0">
                <a:solidFill>
                  <a:srgbClr val="000000"/>
                </a:solidFill>
                <a:latin typeface="+mj-lt"/>
              </a:rPr>
              <a:t>3 simple steps</a:t>
            </a:r>
          </a:p>
        </p:txBody>
      </p:sp>
    </p:spTree>
    <p:extLst>
      <p:ext uri="{BB962C8B-B14F-4D97-AF65-F5344CB8AC3E}">
        <p14:creationId xmlns:p14="http://schemas.microsoft.com/office/powerpoint/2010/main" val="45503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20" grpId="0"/>
      <p:bldP spid="3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" y="53339"/>
            <a:ext cx="9083040" cy="160020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Dense </a:t>
            </a:r>
            <a:r>
              <a:rPr lang="en-GB" dirty="0"/>
              <a:t>Cooperative Wireless Cloud </a:t>
            </a:r>
            <a:r>
              <a:rPr lang="en-GB" dirty="0" smtClean="0"/>
              <a:t>Network</a:t>
            </a:r>
            <a:br>
              <a:rPr lang="en-GB" dirty="0" smtClean="0"/>
            </a:br>
            <a:r>
              <a:rPr lang="en-GB" b="1" dirty="0" smtClean="0"/>
              <a:t>DIWINE</a:t>
            </a:r>
            <a:r>
              <a:rPr lang="en-GB" dirty="0" smtClean="0"/>
              <a:t> </a:t>
            </a:r>
            <a:r>
              <a:rPr lang="en-GB" dirty="0"/>
              <a:t>-</a:t>
            </a:r>
            <a:r>
              <a:rPr lang="en-GB" dirty="0" smtClean="0"/>
              <a:t> FP7 EU project  2013-2015 - €4m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05" y="1828801"/>
            <a:ext cx="8667750" cy="4884420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Palatino Linotype" panose="02040502050505030304" pitchFamily="18" charset="0"/>
              </a:rPr>
              <a:t>Dense relay/node scenarios </a:t>
            </a:r>
          </a:p>
          <a:p>
            <a:r>
              <a:rPr lang="en-GB" sz="2000" dirty="0" smtClean="0">
                <a:latin typeface="Palatino Linotype" panose="02040502050505030304" pitchFamily="18" charset="0"/>
              </a:rPr>
              <a:t>Wireless Network Coding (WNC)</a:t>
            </a:r>
          </a:p>
          <a:p>
            <a:r>
              <a:rPr lang="en-GB" sz="2000" dirty="0" smtClean="0">
                <a:latin typeface="Palatino Linotype" panose="02040502050505030304" pitchFamily="18" charset="0"/>
              </a:rPr>
              <a:t>Distributed Synchronisation</a:t>
            </a:r>
          </a:p>
          <a:p>
            <a:r>
              <a:rPr lang="en-GB" sz="2000" dirty="0" smtClean="0">
                <a:latin typeface="Palatino Linotype" panose="02040502050505030304" pitchFamily="18" charset="0"/>
              </a:rPr>
              <a:t>Self-contained Wireless Cloud Network (WCN)</a:t>
            </a:r>
          </a:p>
          <a:p>
            <a:r>
              <a:rPr lang="en-GB" sz="2000" dirty="0" smtClean="0">
                <a:latin typeface="Palatino Linotype" panose="02040502050505030304" pitchFamily="18" charset="0"/>
              </a:rPr>
              <a:t>Source and destination are blind to the cloud network</a:t>
            </a:r>
          </a:p>
          <a:p>
            <a:r>
              <a:rPr lang="en-GB" sz="2000" dirty="0" smtClean="0">
                <a:latin typeface="Palatino Linotype" panose="02040502050505030304" pitchFamily="18" charset="0"/>
              </a:rPr>
              <a:t>Cloud self-organising and self-processing</a:t>
            </a:r>
          </a:p>
          <a:p>
            <a:endParaRPr lang="en-GB" sz="2000" dirty="0" smtClean="0">
              <a:latin typeface="Palatino Linotype" panose="02040502050505030304" pitchFamily="18" charset="0"/>
            </a:endParaRPr>
          </a:p>
          <a:p>
            <a:pPr marL="0" indent="-114308" algn="just">
              <a:buNone/>
            </a:pPr>
            <a:r>
              <a:rPr lang="en-GB" sz="1800" i="1" dirty="0" smtClean="0">
                <a:latin typeface="Palatino Linotype" panose="02040502050505030304" pitchFamily="18" charset="0"/>
              </a:rPr>
              <a:t>“This concept facilitates energy-efficient, high-throughput and low-latency network communications performed directly at the physical layer, and is capable of operating in complicated, dense, randomly defined network topologies and domains”</a:t>
            </a:r>
            <a:endParaRPr lang="en-GB" sz="1800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GB" sz="1100" dirty="0" smtClean="0">
              <a:latin typeface="Palatino Linotype" panose="02040502050505030304" pitchFamily="18" charset="0"/>
            </a:endParaRPr>
          </a:p>
          <a:p>
            <a:pPr marL="385754" indent="-385754">
              <a:buAutoNum type="arabicPeriod"/>
            </a:pPr>
            <a:r>
              <a:rPr lang="en-GB" sz="2000" dirty="0" smtClean="0">
                <a:latin typeface="Palatino Linotype" panose="02040502050505030304" pitchFamily="18" charset="0"/>
              </a:rPr>
              <a:t>Smart metering networks</a:t>
            </a:r>
          </a:p>
          <a:p>
            <a:pPr marL="385754" indent="-385754">
              <a:buAutoNum type="arabicPeriod"/>
            </a:pPr>
            <a:r>
              <a:rPr lang="en-GB" sz="2000" dirty="0" smtClean="0">
                <a:latin typeface="Palatino Linotype" panose="02040502050505030304" pitchFamily="18" charset="0"/>
              </a:rPr>
              <a:t>Critical industrial control and monitoring applications</a:t>
            </a:r>
            <a:endParaRPr lang="en-GB" sz="2000" dirty="0">
              <a:latin typeface="Palatino Linotype" panose="02040502050505030304" pitchFamily="18" charset="0"/>
            </a:endParaRPr>
          </a:p>
        </p:txBody>
      </p:sp>
      <p:pic>
        <p:nvPicPr>
          <p:cNvPr id="3074" name="Picture 2" descr="https://www.york.ac.uk/media/electronics/DIW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298" y="1488285"/>
            <a:ext cx="1927860" cy="192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1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/>
          </p:cNvSpPr>
          <p:nvPr/>
        </p:nvSpPr>
        <p:spPr bwMode="auto">
          <a:xfrm>
            <a:off x="289083" y="20638"/>
            <a:ext cx="577056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sz="4400" dirty="0" smtClean="0">
                <a:solidFill>
                  <a:srgbClr val="000000"/>
                </a:solidFill>
                <a:latin typeface="+mj-lt"/>
              </a:rPr>
              <a:t>The Homogeneous case</a:t>
            </a:r>
            <a:endParaRPr lang="en-GB" altLang="en-US" sz="4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213" y="765175"/>
            <a:ext cx="77041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600" dirty="0">
                <a:latin typeface="+mj-lt"/>
              </a:rPr>
              <a:t>Assuming that the network is </a:t>
            </a:r>
            <a:r>
              <a:rPr lang="en-US" sz="1600" dirty="0">
                <a:solidFill>
                  <a:srgbClr val="3333FF"/>
                </a:solidFill>
                <a:latin typeface="+mj-lt"/>
              </a:rPr>
              <a:t>homogeneous,</a:t>
            </a:r>
            <a:r>
              <a:rPr lang="en-US" sz="1600" dirty="0">
                <a:latin typeface="+mj-lt"/>
              </a:rPr>
              <a:t> implies that there are no boundaries and therefore the system is symmetric under translational transformations. This allows for a final change of variables and we are left with a single integral: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844675"/>
            <a:ext cx="7210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4213" y="3982243"/>
            <a:ext cx="55435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600" dirty="0">
                <a:latin typeface="+mj-lt"/>
              </a:rPr>
              <a:t>Example of a </a:t>
            </a:r>
            <a:r>
              <a:rPr lang="en-US" sz="1600" dirty="0">
                <a:solidFill>
                  <a:srgbClr val="3333FF"/>
                </a:solidFill>
                <a:latin typeface="+mj-lt"/>
              </a:rPr>
              <a:t>homogeneous</a:t>
            </a:r>
            <a:r>
              <a:rPr lang="en-US" sz="1600" dirty="0">
                <a:latin typeface="+mj-lt"/>
              </a:rPr>
              <a:t> network space: Surface of a Sphere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0250" y="2530475"/>
            <a:ext cx="4973638" cy="6858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8915" name="Picture 3" descr="U:\Diaxronika\2011\percolation\pdfs\Theoretical Reliability of Mesh Networks\HD figures\3dSphere\wh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4351020"/>
            <a:ext cx="2109685" cy="210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452269" y="2276559"/>
            <a:ext cx="647700" cy="0"/>
          </a:xfrm>
          <a:prstGeom prst="line">
            <a:avLst/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247" y="1880151"/>
            <a:ext cx="1688500" cy="5407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158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491933" y="1457008"/>
            <a:ext cx="75612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k-connectivity</a:t>
            </a:r>
            <a:r>
              <a:rPr lang="en-GB" u="sng" dirty="0">
                <a:latin typeface="+mn-lt"/>
              </a:rPr>
              <a:t>:</a:t>
            </a:r>
            <a:r>
              <a:rPr lang="en-GB" dirty="0">
                <a:latin typeface="+mn-lt"/>
              </a:rPr>
              <a:t> </a:t>
            </a:r>
            <a:r>
              <a:rPr lang="en-GB" sz="1400" i="1" dirty="0">
                <a:latin typeface="+mn-lt"/>
              </a:rPr>
              <a:t>network remains fully connected if any k-1 nodes are randomly removed</a:t>
            </a:r>
            <a:endParaRPr lang="en-GB" dirty="0">
              <a:latin typeface="+mn-lt"/>
            </a:endParaRPr>
          </a:p>
        </p:txBody>
      </p:sp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" y="1417320"/>
            <a:ext cx="10810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715" y="3961732"/>
            <a:ext cx="3535965" cy="216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63" y="6144797"/>
            <a:ext cx="865188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 bwMode="auto">
          <a:xfrm>
            <a:off x="534988" y="144146"/>
            <a:ext cx="8229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sz="4400" dirty="0" smtClean="0">
                <a:solidFill>
                  <a:srgbClr val="000000"/>
                </a:solidFill>
                <a:latin typeface="+mj-lt"/>
              </a:rPr>
              <a:t>K-connectivity - Reliability</a:t>
            </a:r>
            <a:endParaRPr lang="en-GB" altLang="en-US" sz="4400" i="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1837622" y="2115104"/>
            <a:ext cx="1656184" cy="1728192"/>
            <a:chOff x="756296" y="21836731"/>
            <a:chExt cx="1324734" cy="1446097"/>
          </a:xfrm>
        </p:grpSpPr>
        <p:sp>
          <p:nvSpPr>
            <p:cNvPr id="95" name="Rectangle 94"/>
            <p:cNvSpPr/>
            <p:nvPr/>
          </p:nvSpPr>
          <p:spPr>
            <a:xfrm>
              <a:off x="984068" y="22974853"/>
              <a:ext cx="1096962" cy="307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1-connected</a:t>
              </a:r>
            </a:p>
          </p:txBody>
        </p:sp>
        <p:cxnSp>
          <p:nvCxnSpPr>
            <p:cNvPr id="96" name="Straight Connector 95"/>
            <p:cNvCxnSpPr>
              <a:stCxn id="108" idx="6"/>
              <a:endCxn id="116" idx="2"/>
            </p:cNvCxnSpPr>
            <p:nvPr/>
          </p:nvCxnSpPr>
          <p:spPr>
            <a:xfrm flipV="1">
              <a:off x="1027798" y="22205825"/>
              <a:ext cx="266014" cy="5153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116" idx="7"/>
              <a:endCxn id="109" idx="3"/>
            </p:cNvCxnSpPr>
            <p:nvPr/>
          </p:nvCxnSpPr>
          <p:spPr>
            <a:xfrm flipV="1">
              <a:off x="1366869" y="22079733"/>
              <a:ext cx="256157" cy="9478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11" idx="6"/>
              <a:endCxn id="110" idx="1"/>
            </p:cNvCxnSpPr>
            <p:nvPr/>
          </p:nvCxnSpPr>
          <p:spPr>
            <a:xfrm flipV="1">
              <a:off x="1685096" y="22437964"/>
              <a:ext cx="182057" cy="2800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108" idx="4"/>
              <a:endCxn id="112" idx="0"/>
            </p:cNvCxnSpPr>
            <p:nvPr/>
          </p:nvCxnSpPr>
          <p:spPr>
            <a:xfrm flipH="1">
              <a:off x="973479" y="22301639"/>
              <a:ext cx="11523" cy="26534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112" idx="5"/>
              <a:endCxn id="115" idx="2"/>
            </p:cNvCxnSpPr>
            <p:nvPr/>
          </p:nvCxnSpPr>
          <p:spPr>
            <a:xfrm>
              <a:off x="1003740" y="22642575"/>
              <a:ext cx="181852" cy="173583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15" idx="6"/>
              <a:endCxn id="114" idx="2"/>
            </p:cNvCxnSpPr>
            <p:nvPr/>
          </p:nvCxnSpPr>
          <p:spPr>
            <a:xfrm>
              <a:off x="1271184" y="22816158"/>
              <a:ext cx="330066" cy="28806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07" idx="5"/>
              <a:endCxn id="116" idx="0"/>
            </p:cNvCxnSpPr>
            <p:nvPr/>
          </p:nvCxnSpPr>
          <p:spPr>
            <a:xfrm>
              <a:off x="1261458" y="21944095"/>
              <a:ext cx="75150" cy="21744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09" idx="4"/>
              <a:endCxn id="111" idx="0"/>
            </p:cNvCxnSpPr>
            <p:nvPr/>
          </p:nvCxnSpPr>
          <p:spPr>
            <a:xfrm flipH="1">
              <a:off x="1642300" y="22092703"/>
              <a:ext cx="10987" cy="32898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13" idx="7"/>
              <a:endCxn id="116" idx="4"/>
            </p:cNvCxnSpPr>
            <p:nvPr/>
          </p:nvCxnSpPr>
          <p:spPr>
            <a:xfrm flipH="1" flipV="1">
              <a:off x="1336608" y="22250107"/>
              <a:ext cx="3795" cy="26850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13" idx="4"/>
              <a:endCxn id="115" idx="0"/>
            </p:cNvCxnSpPr>
            <p:nvPr/>
          </p:nvCxnSpPr>
          <p:spPr>
            <a:xfrm flipH="1">
              <a:off x="1228388" y="22594202"/>
              <a:ext cx="81754" cy="17767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Hexagon 105"/>
            <p:cNvSpPr>
              <a:spLocks noChangeAspect="1"/>
            </p:cNvSpPr>
            <p:nvPr/>
          </p:nvSpPr>
          <p:spPr>
            <a:xfrm>
              <a:off x="756296" y="21836731"/>
              <a:ext cx="1267137" cy="1119188"/>
            </a:xfrm>
            <a:prstGeom prst="hexagon">
              <a:avLst>
                <a:gd name="adj" fmla="val 24433"/>
                <a:gd name="vf" fmla="val 11547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/>
            <p:cNvSpPr/>
            <p:nvPr/>
          </p:nvSpPr>
          <p:spPr>
            <a:xfrm>
              <a:off x="1188401" y="21868501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/>
            <p:cNvSpPr/>
            <p:nvPr/>
          </p:nvSpPr>
          <p:spPr>
            <a:xfrm>
              <a:off x="942206" y="22213075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/>
            <p:cNvSpPr/>
            <p:nvPr/>
          </p:nvSpPr>
          <p:spPr>
            <a:xfrm>
              <a:off x="1610491" y="22004139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/>
            <p:cNvSpPr/>
            <p:nvPr/>
          </p:nvSpPr>
          <p:spPr>
            <a:xfrm>
              <a:off x="1854618" y="22424994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/>
            <p:cNvSpPr/>
            <p:nvPr/>
          </p:nvSpPr>
          <p:spPr>
            <a:xfrm>
              <a:off x="1599504" y="22421683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/>
            <p:cNvSpPr/>
            <p:nvPr/>
          </p:nvSpPr>
          <p:spPr>
            <a:xfrm>
              <a:off x="930683" y="22566981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/>
            <p:cNvSpPr/>
            <p:nvPr/>
          </p:nvSpPr>
          <p:spPr>
            <a:xfrm>
              <a:off x="1267346" y="22505638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/>
            <p:cNvSpPr/>
            <p:nvPr/>
          </p:nvSpPr>
          <p:spPr>
            <a:xfrm>
              <a:off x="1601250" y="22800682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/>
            <p:cNvSpPr/>
            <p:nvPr/>
          </p:nvSpPr>
          <p:spPr>
            <a:xfrm>
              <a:off x="1185592" y="22771876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/>
            <p:cNvSpPr/>
            <p:nvPr/>
          </p:nvSpPr>
          <p:spPr>
            <a:xfrm>
              <a:off x="1293812" y="22161543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896198" y="2119645"/>
            <a:ext cx="1606351" cy="1744595"/>
            <a:chOff x="2385076" y="21836732"/>
            <a:chExt cx="1284874" cy="1459822"/>
          </a:xfrm>
        </p:grpSpPr>
        <p:sp>
          <p:nvSpPr>
            <p:cNvPr id="118" name="Rectangle 117"/>
            <p:cNvSpPr/>
            <p:nvPr/>
          </p:nvSpPr>
          <p:spPr>
            <a:xfrm>
              <a:off x="2572987" y="22988579"/>
              <a:ext cx="1096963" cy="307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2-connected</a:t>
              </a:r>
            </a:p>
          </p:txBody>
        </p:sp>
        <p:cxnSp>
          <p:nvCxnSpPr>
            <p:cNvPr id="119" name="Straight Connector 118"/>
            <p:cNvCxnSpPr>
              <a:stCxn id="133" idx="6"/>
              <a:endCxn id="141" idx="2"/>
            </p:cNvCxnSpPr>
            <p:nvPr/>
          </p:nvCxnSpPr>
          <p:spPr>
            <a:xfrm flipV="1">
              <a:off x="2656700" y="22205826"/>
              <a:ext cx="266014" cy="5153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41" idx="7"/>
              <a:endCxn id="134" idx="3"/>
            </p:cNvCxnSpPr>
            <p:nvPr/>
          </p:nvCxnSpPr>
          <p:spPr>
            <a:xfrm flipV="1">
              <a:off x="2995771" y="22079734"/>
              <a:ext cx="251394" cy="9478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36" idx="6"/>
              <a:endCxn id="135" idx="1"/>
            </p:cNvCxnSpPr>
            <p:nvPr/>
          </p:nvCxnSpPr>
          <p:spPr>
            <a:xfrm flipV="1">
              <a:off x="3313998" y="22437965"/>
              <a:ext cx="182057" cy="2800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33" idx="4"/>
              <a:endCxn id="137" idx="0"/>
            </p:cNvCxnSpPr>
            <p:nvPr/>
          </p:nvCxnSpPr>
          <p:spPr>
            <a:xfrm flipH="1">
              <a:off x="2602381" y="22301640"/>
              <a:ext cx="11523" cy="26534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37" idx="5"/>
              <a:endCxn id="140" idx="2"/>
            </p:cNvCxnSpPr>
            <p:nvPr/>
          </p:nvCxnSpPr>
          <p:spPr>
            <a:xfrm>
              <a:off x="2632642" y="22642576"/>
              <a:ext cx="181852" cy="173583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40" idx="6"/>
              <a:endCxn id="139" idx="2"/>
            </p:cNvCxnSpPr>
            <p:nvPr/>
          </p:nvCxnSpPr>
          <p:spPr>
            <a:xfrm>
              <a:off x="2900086" y="22816159"/>
              <a:ext cx="330066" cy="28806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32" idx="5"/>
              <a:endCxn id="141" idx="0"/>
            </p:cNvCxnSpPr>
            <p:nvPr/>
          </p:nvCxnSpPr>
          <p:spPr>
            <a:xfrm>
              <a:off x="2890360" y="21944096"/>
              <a:ext cx="75150" cy="21744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34" idx="4"/>
              <a:endCxn id="136" idx="0"/>
            </p:cNvCxnSpPr>
            <p:nvPr/>
          </p:nvCxnSpPr>
          <p:spPr>
            <a:xfrm flipH="1">
              <a:off x="3271202" y="22092704"/>
              <a:ext cx="6224" cy="32898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38" idx="7"/>
              <a:endCxn id="141" idx="4"/>
            </p:cNvCxnSpPr>
            <p:nvPr/>
          </p:nvCxnSpPr>
          <p:spPr>
            <a:xfrm flipH="1" flipV="1">
              <a:off x="2965510" y="22250108"/>
              <a:ext cx="3795" cy="26850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38" idx="4"/>
              <a:endCxn id="140" idx="0"/>
            </p:cNvCxnSpPr>
            <p:nvPr/>
          </p:nvCxnSpPr>
          <p:spPr>
            <a:xfrm flipH="1">
              <a:off x="2857290" y="22594203"/>
              <a:ext cx="81754" cy="17767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39" idx="7"/>
              <a:endCxn id="135" idx="3"/>
            </p:cNvCxnSpPr>
            <p:nvPr/>
          </p:nvCxnSpPr>
          <p:spPr>
            <a:xfrm flipV="1">
              <a:off x="3303209" y="22500589"/>
              <a:ext cx="192846" cy="31306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32" idx="6"/>
              <a:endCxn id="134" idx="1"/>
            </p:cNvCxnSpPr>
            <p:nvPr/>
          </p:nvCxnSpPr>
          <p:spPr>
            <a:xfrm>
              <a:off x="2902895" y="21912784"/>
              <a:ext cx="344270" cy="104326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1" name="Hexagon 130"/>
            <p:cNvSpPr>
              <a:spLocks noChangeAspect="1"/>
            </p:cNvSpPr>
            <p:nvPr/>
          </p:nvSpPr>
          <p:spPr>
            <a:xfrm>
              <a:off x="2385076" y="21836732"/>
              <a:ext cx="1267137" cy="1119188"/>
            </a:xfrm>
            <a:prstGeom prst="hexagon">
              <a:avLst>
                <a:gd name="adj" fmla="val 25568"/>
                <a:gd name="vf" fmla="val 11547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Oval 131"/>
            <p:cNvSpPr/>
            <p:nvPr/>
          </p:nvSpPr>
          <p:spPr>
            <a:xfrm>
              <a:off x="2817303" y="21868502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/>
            <p:cNvSpPr/>
            <p:nvPr/>
          </p:nvSpPr>
          <p:spPr>
            <a:xfrm>
              <a:off x="2571108" y="22213076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Oval 133"/>
            <p:cNvSpPr/>
            <p:nvPr/>
          </p:nvSpPr>
          <p:spPr>
            <a:xfrm>
              <a:off x="3234630" y="22004140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Oval 134"/>
            <p:cNvSpPr/>
            <p:nvPr/>
          </p:nvSpPr>
          <p:spPr>
            <a:xfrm>
              <a:off x="3483520" y="22424995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Oval 135"/>
            <p:cNvSpPr/>
            <p:nvPr/>
          </p:nvSpPr>
          <p:spPr>
            <a:xfrm>
              <a:off x="3228406" y="22421684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Oval 136"/>
            <p:cNvSpPr/>
            <p:nvPr/>
          </p:nvSpPr>
          <p:spPr>
            <a:xfrm>
              <a:off x="2559585" y="22566982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Oval 137"/>
            <p:cNvSpPr/>
            <p:nvPr/>
          </p:nvSpPr>
          <p:spPr>
            <a:xfrm>
              <a:off x="2896248" y="22505639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Oval 138"/>
            <p:cNvSpPr/>
            <p:nvPr/>
          </p:nvSpPr>
          <p:spPr>
            <a:xfrm>
              <a:off x="3230152" y="22800683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Oval 139"/>
            <p:cNvSpPr/>
            <p:nvPr/>
          </p:nvSpPr>
          <p:spPr>
            <a:xfrm>
              <a:off x="2814494" y="22771877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Oval 140"/>
            <p:cNvSpPr/>
            <p:nvPr/>
          </p:nvSpPr>
          <p:spPr>
            <a:xfrm>
              <a:off x="2922714" y="22161544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032839" y="2115104"/>
            <a:ext cx="1656180" cy="1728192"/>
            <a:chOff x="3970983" y="21836731"/>
            <a:chExt cx="1324730" cy="1446097"/>
          </a:xfrm>
        </p:grpSpPr>
        <p:sp>
          <p:nvSpPr>
            <p:cNvPr id="143" name="Rectangle 142"/>
            <p:cNvSpPr/>
            <p:nvPr/>
          </p:nvSpPr>
          <p:spPr>
            <a:xfrm>
              <a:off x="4200339" y="22974853"/>
              <a:ext cx="1095374" cy="307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3-connected</a:t>
              </a:r>
            </a:p>
          </p:txBody>
        </p:sp>
        <p:cxnSp>
          <p:nvCxnSpPr>
            <p:cNvPr id="144" name="Straight Connector 143"/>
            <p:cNvCxnSpPr>
              <a:stCxn id="162" idx="6"/>
              <a:endCxn id="170" idx="2"/>
            </p:cNvCxnSpPr>
            <p:nvPr/>
          </p:nvCxnSpPr>
          <p:spPr>
            <a:xfrm flipV="1">
              <a:off x="4247526" y="22205810"/>
              <a:ext cx="266014" cy="5153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70" idx="7"/>
              <a:endCxn id="163" idx="3"/>
            </p:cNvCxnSpPr>
            <p:nvPr/>
          </p:nvCxnSpPr>
          <p:spPr>
            <a:xfrm flipV="1">
              <a:off x="4586597" y="22079718"/>
              <a:ext cx="251394" cy="9478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65" idx="6"/>
              <a:endCxn id="164" idx="1"/>
            </p:cNvCxnSpPr>
            <p:nvPr/>
          </p:nvCxnSpPr>
          <p:spPr>
            <a:xfrm flipV="1">
              <a:off x="4904824" y="22437949"/>
              <a:ext cx="182057" cy="2800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62" idx="4"/>
              <a:endCxn id="166" idx="0"/>
            </p:cNvCxnSpPr>
            <p:nvPr/>
          </p:nvCxnSpPr>
          <p:spPr>
            <a:xfrm flipH="1">
              <a:off x="4193207" y="22301624"/>
              <a:ext cx="11523" cy="26534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66" idx="5"/>
              <a:endCxn id="169" idx="2"/>
            </p:cNvCxnSpPr>
            <p:nvPr/>
          </p:nvCxnSpPr>
          <p:spPr>
            <a:xfrm>
              <a:off x="4223468" y="22642560"/>
              <a:ext cx="181852" cy="173583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69" idx="6"/>
              <a:endCxn id="168" idx="2"/>
            </p:cNvCxnSpPr>
            <p:nvPr/>
          </p:nvCxnSpPr>
          <p:spPr>
            <a:xfrm>
              <a:off x="4490912" y="22816143"/>
              <a:ext cx="330066" cy="28806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61" idx="5"/>
              <a:endCxn id="170" idx="0"/>
            </p:cNvCxnSpPr>
            <p:nvPr/>
          </p:nvCxnSpPr>
          <p:spPr>
            <a:xfrm>
              <a:off x="4481186" y="21944080"/>
              <a:ext cx="75150" cy="21744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63" idx="4"/>
              <a:endCxn id="165" idx="0"/>
            </p:cNvCxnSpPr>
            <p:nvPr/>
          </p:nvCxnSpPr>
          <p:spPr>
            <a:xfrm flipH="1">
              <a:off x="4862028" y="22092688"/>
              <a:ext cx="6224" cy="32898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67" idx="7"/>
              <a:endCxn id="170" idx="4"/>
            </p:cNvCxnSpPr>
            <p:nvPr/>
          </p:nvCxnSpPr>
          <p:spPr>
            <a:xfrm flipH="1" flipV="1">
              <a:off x="4556336" y="22250092"/>
              <a:ext cx="3795" cy="26850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67" idx="4"/>
              <a:endCxn id="169" idx="0"/>
            </p:cNvCxnSpPr>
            <p:nvPr/>
          </p:nvCxnSpPr>
          <p:spPr>
            <a:xfrm flipH="1">
              <a:off x="4448116" y="22594187"/>
              <a:ext cx="81754" cy="17767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68" idx="7"/>
              <a:endCxn id="164" idx="3"/>
            </p:cNvCxnSpPr>
            <p:nvPr/>
          </p:nvCxnSpPr>
          <p:spPr>
            <a:xfrm flipV="1">
              <a:off x="4894035" y="22500573"/>
              <a:ext cx="192846" cy="31306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61" idx="6"/>
              <a:endCxn id="163" idx="1"/>
            </p:cNvCxnSpPr>
            <p:nvPr/>
          </p:nvCxnSpPr>
          <p:spPr>
            <a:xfrm>
              <a:off x="4493721" y="21912768"/>
              <a:ext cx="344270" cy="104326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62" idx="7"/>
              <a:endCxn id="161" idx="3"/>
            </p:cNvCxnSpPr>
            <p:nvPr/>
          </p:nvCxnSpPr>
          <p:spPr>
            <a:xfrm flipV="1">
              <a:off x="4234991" y="21944080"/>
              <a:ext cx="185673" cy="28195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66" idx="6"/>
              <a:endCxn id="167" idx="2"/>
            </p:cNvCxnSpPr>
            <p:nvPr/>
          </p:nvCxnSpPr>
          <p:spPr>
            <a:xfrm flipV="1">
              <a:off x="4236003" y="22549905"/>
              <a:ext cx="251071" cy="61343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67" idx="6"/>
              <a:endCxn id="165" idx="3"/>
            </p:cNvCxnSpPr>
            <p:nvPr/>
          </p:nvCxnSpPr>
          <p:spPr>
            <a:xfrm flipV="1">
              <a:off x="4572666" y="22497262"/>
              <a:ext cx="259101" cy="52643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63" idx="5"/>
              <a:endCxn id="164" idx="0"/>
            </p:cNvCxnSpPr>
            <p:nvPr/>
          </p:nvCxnSpPr>
          <p:spPr>
            <a:xfrm>
              <a:off x="4898513" y="22079718"/>
              <a:ext cx="218629" cy="34526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0" name="Hexagon 159"/>
            <p:cNvSpPr>
              <a:spLocks noChangeAspect="1"/>
            </p:cNvSpPr>
            <p:nvPr/>
          </p:nvSpPr>
          <p:spPr>
            <a:xfrm>
              <a:off x="3970983" y="21836731"/>
              <a:ext cx="1267137" cy="1119188"/>
            </a:xfrm>
            <a:prstGeom prst="hexagon">
              <a:avLst>
                <a:gd name="adj" fmla="val 24433"/>
                <a:gd name="vf" fmla="val 11547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Oval 160"/>
            <p:cNvSpPr/>
            <p:nvPr/>
          </p:nvSpPr>
          <p:spPr>
            <a:xfrm>
              <a:off x="4408129" y="21868486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Oval 161"/>
            <p:cNvSpPr/>
            <p:nvPr/>
          </p:nvSpPr>
          <p:spPr>
            <a:xfrm>
              <a:off x="4161934" y="22213060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Oval 162"/>
            <p:cNvSpPr/>
            <p:nvPr/>
          </p:nvSpPr>
          <p:spPr>
            <a:xfrm>
              <a:off x="4825456" y="22004124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Oval 163"/>
            <p:cNvSpPr/>
            <p:nvPr/>
          </p:nvSpPr>
          <p:spPr>
            <a:xfrm>
              <a:off x="5074346" y="22424979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Oval 164"/>
            <p:cNvSpPr/>
            <p:nvPr/>
          </p:nvSpPr>
          <p:spPr>
            <a:xfrm>
              <a:off x="4819232" y="22421668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Oval 165"/>
            <p:cNvSpPr/>
            <p:nvPr/>
          </p:nvSpPr>
          <p:spPr>
            <a:xfrm>
              <a:off x="4150411" y="22566966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Oval 166"/>
            <p:cNvSpPr/>
            <p:nvPr/>
          </p:nvSpPr>
          <p:spPr>
            <a:xfrm>
              <a:off x="4487074" y="22505623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Oval 167"/>
            <p:cNvSpPr/>
            <p:nvPr/>
          </p:nvSpPr>
          <p:spPr>
            <a:xfrm>
              <a:off x="4820978" y="22800667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Oval 168"/>
            <p:cNvSpPr/>
            <p:nvPr/>
          </p:nvSpPr>
          <p:spPr>
            <a:xfrm>
              <a:off x="4405320" y="22771861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Oval 169"/>
            <p:cNvSpPr/>
            <p:nvPr/>
          </p:nvSpPr>
          <p:spPr>
            <a:xfrm>
              <a:off x="4513540" y="22161528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84" name="Straight Connector 83"/>
          <p:cNvCxnSpPr>
            <a:stCxn id="165" idx="4"/>
            <a:endCxn id="168" idx="0"/>
          </p:cNvCxnSpPr>
          <p:nvPr/>
        </p:nvCxnSpPr>
        <p:spPr>
          <a:xfrm>
            <a:off x="7146826" y="2919987"/>
            <a:ext cx="2182" cy="34709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51" y="1786575"/>
            <a:ext cx="5212288" cy="106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53778" y="1344575"/>
            <a:ext cx="5513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dirty="0"/>
              <a:t>     The probability of network having minimum degree 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pic>
        <p:nvPicPr>
          <p:cNvPr id="2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457" y="274322"/>
            <a:ext cx="17272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457" y="993459"/>
            <a:ext cx="1655762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357" y="1930084"/>
            <a:ext cx="13684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6532" y="3384233"/>
            <a:ext cx="6029325" cy="1027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Rectangle 27"/>
          <p:cNvSpPr/>
          <p:nvPr/>
        </p:nvSpPr>
        <p:spPr>
          <a:xfrm flipH="1">
            <a:off x="6736557" y="144146"/>
            <a:ext cx="2303462" cy="324008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516" y="3042921"/>
            <a:ext cx="14398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94" y="2319022"/>
            <a:ext cx="20875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4987" y="6472625"/>
            <a:ext cx="77102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k-connectivity for confined random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networks,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Europhysics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Letters,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103, 28006, (2013)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534988" y="144146"/>
            <a:ext cx="8229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sz="4400" dirty="0" smtClean="0">
                <a:solidFill>
                  <a:srgbClr val="000000"/>
                </a:solidFill>
                <a:latin typeface="+mj-lt"/>
              </a:rPr>
              <a:t>K-connectivity - Reliability</a:t>
            </a:r>
            <a:endParaRPr lang="en-GB" altLang="en-US" sz="4400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03346" y="2884296"/>
            <a:ext cx="4619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 smtClean="0"/>
              <a:t>(1 - probability node has degree at most k-1)^N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 flipH="1">
            <a:off x="639608" y="3000297"/>
            <a:ext cx="7200900" cy="223202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6736557" y="144146"/>
            <a:ext cx="2303462" cy="3240087"/>
            <a:chOff x="6736557" y="144146"/>
            <a:chExt cx="2303462" cy="3240087"/>
          </a:xfrm>
          <a:solidFill>
            <a:schemeClr val="bg1"/>
          </a:solidFill>
        </p:grpSpPr>
        <p:sp>
          <p:nvSpPr>
            <p:cNvPr id="28" name="Rectangle 27"/>
            <p:cNvSpPr/>
            <p:nvPr/>
          </p:nvSpPr>
          <p:spPr>
            <a:xfrm flipH="1">
              <a:off x="6736557" y="144146"/>
              <a:ext cx="2303462" cy="3240087"/>
            </a:xfrm>
            <a:prstGeom prst="rect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5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2457" y="274322"/>
              <a:ext cx="1727200" cy="6778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2457" y="993459"/>
              <a:ext cx="1655762" cy="712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8357" y="1930084"/>
              <a:ext cx="1368425" cy="2301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8516" y="3042921"/>
              <a:ext cx="1439863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994" y="2319022"/>
              <a:ext cx="2087563" cy="488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539750" y="765175"/>
            <a:ext cx="287972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latin typeface="+mn-lt"/>
              </a:rPr>
              <a:t>Q.</a:t>
            </a:r>
            <a:r>
              <a:rPr lang="en-GB" dirty="0">
                <a:latin typeface="+mn-lt"/>
              </a:rPr>
              <a:t>  </a:t>
            </a:r>
            <a:r>
              <a:rPr lang="en-GB" sz="1400" dirty="0">
                <a:latin typeface="+mn-lt"/>
              </a:rPr>
              <a:t>What about                 </a:t>
            </a:r>
            <a:r>
              <a:rPr lang="en-GB" dirty="0">
                <a:latin typeface="+mn-lt"/>
              </a:rPr>
              <a:t>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3" y="3357485"/>
            <a:ext cx="2514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4095595" y="3340022"/>
            <a:ext cx="38163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GB" sz="1400" dirty="0">
                <a:latin typeface="+mn-lt"/>
              </a:rPr>
              <a:t>= probability of obtaining a fully connected network which is not 2-connected.</a:t>
            </a:r>
          </a:p>
        </p:txBody>
      </p:sp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45" y="3992485"/>
            <a:ext cx="284480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639608" y="4060747"/>
            <a:ext cx="3600450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1400" dirty="0">
                <a:latin typeface="+mn-lt"/>
              </a:rPr>
              <a:t>   At high densities, a fully connected network which is not 2-connected will typically contain a single node which is of degree 1.</a:t>
            </a:r>
          </a:p>
        </p:txBody>
      </p:sp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5507" y="5373569"/>
            <a:ext cx="3700463" cy="1358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" name="Rectangle 39"/>
          <p:cNvSpPr/>
          <p:nvPr/>
        </p:nvSpPr>
        <p:spPr>
          <a:xfrm>
            <a:off x="577232" y="5437069"/>
            <a:ext cx="26638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400" u="sng" dirty="0">
                <a:latin typeface="+mn-lt"/>
              </a:rPr>
              <a:t>Repeating this argument </a:t>
            </a:r>
            <a:r>
              <a:rPr lang="en-GB" sz="1400" i="1" u="sng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1400" u="sng" dirty="0">
                <a:latin typeface="+mn-lt"/>
              </a:rPr>
              <a:t> times: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39608" y="3000297"/>
            <a:ext cx="381635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1400" dirty="0">
                <a:latin typeface="+mn-lt"/>
              </a:rPr>
              <a:t>    Since 2-connectivity implies 1-connectivity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39750" y="1187450"/>
            <a:ext cx="56165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latin typeface="+mn-lt"/>
              </a:rPr>
              <a:t>A.</a:t>
            </a:r>
            <a:r>
              <a:rPr lang="en-GB" sz="1400" b="1" dirty="0">
                <a:latin typeface="+mn-lt"/>
              </a:rPr>
              <a:t>  	    and 	      have the same asymptotic distribution.</a:t>
            </a:r>
          </a:p>
        </p:txBody>
      </p:sp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233488"/>
            <a:ext cx="5762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06500"/>
            <a:ext cx="6810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836613"/>
            <a:ext cx="5762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534988" y="144146"/>
            <a:ext cx="8229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sz="4400" dirty="0" smtClean="0">
                <a:solidFill>
                  <a:srgbClr val="000000"/>
                </a:solidFill>
                <a:latin typeface="+mj-lt"/>
              </a:rPr>
              <a:t>K-connectivity - Reliability</a:t>
            </a:r>
            <a:endParaRPr lang="en-GB" altLang="en-US" sz="4400" i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346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3" grpId="0"/>
      <p:bldP spid="38" grpId="0"/>
      <p:bldP spid="40" grpId="0"/>
      <p:bldP spid="43" grpId="0"/>
      <p:bldP spid="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51" y="1786575"/>
            <a:ext cx="5212288" cy="106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53778" y="1344575"/>
            <a:ext cx="5513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dirty="0"/>
              <a:t>     The probability of network having minimum degree 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pic>
        <p:nvPicPr>
          <p:cNvPr id="2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457" y="274322"/>
            <a:ext cx="17272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457" y="993459"/>
            <a:ext cx="1655762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357" y="1930084"/>
            <a:ext cx="13684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6532" y="3042921"/>
            <a:ext cx="6029325" cy="1027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Rectangle 27"/>
          <p:cNvSpPr/>
          <p:nvPr/>
        </p:nvSpPr>
        <p:spPr>
          <a:xfrm flipH="1">
            <a:off x="6736557" y="144146"/>
            <a:ext cx="2303462" cy="324008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516" y="3042921"/>
            <a:ext cx="14398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94" y="2319022"/>
            <a:ext cx="20875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8" y="3425788"/>
            <a:ext cx="878797" cy="39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598" y="4454752"/>
            <a:ext cx="3090242" cy="188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534988" y="144146"/>
            <a:ext cx="8229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sz="4400" dirty="0" smtClean="0">
                <a:solidFill>
                  <a:srgbClr val="000000"/>
                </a:solidFill>
                <a:latin typeface="+mj-lt"/>
              </a:rPr>
              <a:t>K-connectivity - Reliability</a:t>
            </a:r>
            <a:endParaRPr lang="en-GB" altLang="en-US" sz="4400" i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662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603460" y="1454851"/>
            <a:ext cx="6624638" cy="3986207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000" dirty="0" smtClean="0"/>
              <a:t>A cluster expansion in 3 simple steps</a:t>
            </a:r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r>
              <a:rPr lang="en-GB" sz="2000" dirty="0" smtClean="0"/>
              <a:t>Full connectivity 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(homogeneous case)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Local Network Observables</a:t>
            </a:r>
          </a:p>
          <a:p>
            <a:pPr lvl="1"/>
            <a:r>
              <a:rPr lang="en-GB" sz="1600" dirty="0" smtClean="0"/>
              <a:t>Pair formation</a:t>
            </a:r>
          </a:p>
          <a:p>
            <a:pPr lvl="1"/>
            <a:r>
              <a:rPr lang="en-GB" sz="1600" dirty="0" smtClean="0"/>
              <a:t>Mean degree</a:t>
            </a:r>
          </a:p>
          <a:p>
            <a:pPr lvl="1"/>
            <a:r>
              <a:rPr lang="en-GB" sz="1600" dirty="0"/>
              <a:t>2-node correlation function</a:t>
            </a:r>
          </a:p>
          <a:p>
            <a:r>
              <a:rPr lang="en-GB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000" dirty="0" smtClean="0"/>
              <a:t>-connectivity</a:t>
            </a:r>
          </a:p>
        </p:txBody>
      </p:sp>
      <p:sp>
        <p:nvSpPr>
          <p:cNvPr id="25603" name="Title 1"/>
          <p:cNvSpPr txBox="1">
            <a:spLocks/>
          </p:cNvSpPr>
          <p:nvPr/>
        </p:nvSpPr>
        <p:spPr bwMode="auto">
          <a:xfrm>
            <a:off x="457199" y="327025"/>
            <a:ext cx="729630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sz="2800" b="1" dirty="0"/>
              <a:t>Modelling ad hoc (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</a:t>
            </a:r>
            <a:r>
              <a:rPr lang="en-GB" sz="2800" b="1" dirty="0"/>
              <a:t>) </a:t>
            </a:r>
            <a:r>
              <a:rPr lang="en-GB" sz="2800" b="1" dirty="0" smtClean="0"/>
              <a:t>networks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alt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summary: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459980" y="1198170"/>
            <a:ext cx="3310640" cy="1044392"/>
            <a:chOff x="6408924" y="13447799"/>
            <a:chExt cx="8568952" cy="2952323"/>
          </a:xfrm>
        </p:grpSpPr>
        <p:sp>
          <p:nvSpPr>
            <p:cNvPr id="24" name="Rectangle 23"/>
            <p:cNvSpPr/>
            <p:nvPr/>
          </p:nvSpPr>
          <p:spPr bwMode="auto">
            <a:xfrm>
              <a:off x="12745628" y="15031975"/>
              <a:ext cx="2232248" cy="1368147"/>
            </a:xfrm>
            <a:prstGeom prst="rect">
              <a:avLst/>
            </a:prstGeom>
            <a:ln>
              <a:prstDash val="dashDot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683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408924" y="15031975"/>
              <a:ext cx="6192688" cy="1368147"/>
            </a:xfrm>
            <a:prstGeom prst="rect">
              <a:avLst/>
            </a:prstGeom>
            <a:ln>
              <a:prstDash val="dashDot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683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408924" y="13447799"/>
              <a:ext cx="8568952" cy="1368148"/>
            </a:xfrm>
            <a:prstGeom prst="rect">
              <a:avLst/>
            </a:prstGeom>
            <a:ln>
              <a:prstDash val="dashDot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683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rot="5400000" flipH="1" flipV="1">
              <a:off x="6695855" y="13781694"/>
              <a:ext cx="691030" cy="522941"/>
            </a:xfrm>
            <a:prstGeom prst="line">
              <a:avLst/>
            </a:prstGeom>
            <a:ln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>
              <a:off x="6823476" y="14382453"/>
              <a:ext cx="1519020" cy="136960"/>
            </a:xfrm>
            <a:prstGeom prst="line">
              <a:avLst/>
            </a:prstGeom>
            <a:ln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>
              <a:off x="7333968" y="13685075"/>
              <a:ext cx="1020979" cy="821763"/>
            </a:xfrm>
            <a:prstGeom prst="line">
              <a:avLst/>
            </a:prstGeom>
            <a:ln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 bwMode="auto">
            <a:xfrm>
              <a:off x="7205249" y="13591815"/>
              <a:ext cx="254146" cy="25414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683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dirty="0">
                <a:solidFill>
                  <a:srgbClr val="000000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8221830" y="14383903"/>
              <a:ext cx="254146" cy="25414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683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dirty="0">
                <a:solidFill>
                  <a:srgbClr val="000000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6696956" y="14239887"/>
              <a:ext cx="254146" cy="25414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683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dirty="0">
                <a:solidFill>
                  <a:srgbClr val="000000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rot="5400000" flipH="1" flipV="1">
              <a:off x="9003690" y="13819876"/>
              <a:ext cx="691030" cy="522941"/>
            </a:xfrm>
            <a:prstGeom prst="line">
              <a:avLst/>
            </a:prstGeom>
            <a:ln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>
              <a:off x="9100907" y="14382453"/>
              <a:ext cx="1519020" cy="136960"/>
            </a:xfrm>
            <a:prstGeom prst="line">
              <a:avLst/>
            </a:prstGeom>
            <a:ln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 bwMode="auto">
            <a:xfrm>
              <a:off x="8974387" y="14239887"/>
              <a:ext cx="254146" cy="25414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683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dirty="0">
                <a:solidFill>
                  <a:srgbClr val="000000"/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>
              <a:off x="11141134" y="14382453"/>
              <a:ext cx="1519020" cy="136960"/>
            </a:xfrm>
            <a:prstGeom prst="line">
              <a:avLst/>
            </a:prstGeom>
            <a:ln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>
              <a:off x="11651626" y="13685075"/>
              <a:ext cx="1020979" cy="821763"/>
            </a:xfrm>
            <a:prstGeom prst="line">
              <a:avLst/>
            </a:prstGeom>
            <a:ln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 bwMode="auto">
            <a:xfrm>
              <a:off x="12539488" y="14366960"/>
              <a:ext cx="254146" cy="25414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683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dirty="0">
                <a:solidFill>
                  <a:srgbClr val="000000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 rot="5400000" flipH="1" flipV="1">
              <a:off x="13082767" y="13796208"/>
              <a:ext cx="691030" cy="522941"/>
            </a:xfrm>
            <a:prstGeom prst="line">
              <a:avLst/>
            </a:prstGeom>
            <a:ln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>
              <a:off x="13691852" y="13685075"/>
              <a:ext cx="1020979" cy="821763"/>
            </a:xfrm>
            <a:prstGeom prst="line">
              <a:avLst/>
            </a:prstGeom>
            <a:ln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 bwMode="auto">
            <a:xfrm>
              <a:off x="13563133" y="13591815"/>
              <a:ext cx="254146" cy="25414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683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dirty="0">
                <a:solidFill>
                  <a:srgbClr val="000000"/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6679460" y="16017458"/>
              <a:ext cx="1519020" cy="136960"/>
            </a:xfrm>
            <a:prstGeom prst="line">
              <a:avLst/>
            </a:prstGeom>
            <a:ln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 bwMode="auto">
            <a:xfrm>
              <a:off x="9230179" y="15363622"/>
              <a:ext cx="1020254" cy="792331"/>
            </a:xfrm>
            <a:prstGeom prst="line">
              <a:avLst/>
            </a:prstGeom>
            <a:ln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 bwMode="auto">
            <a:xfrm rot="5400000" flipH="1" flipV="1">
              <a:off x="10675835" y="15416699"/>
              <a:ext cx="691030" cy="522941"/>
            </a:xfrm>
            <a:prstGeom prst="line">
              <a:avLst/>
            </a:prstGeom>
            <a:ln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auto">
            <a:xfrm>
              <a:off x="9636417" y="13735831"/>
              <a:ext cx="1020979" cy="821763"/>
            </a:xfrm>
            <a:prstGeom prst="line">
              <a:avLst/>
            </a:prstGeom>
            <a:ln>
              <a:solidFill>
                <a:schemeClr val="accent4"/>
              </a:solidFill>
              <a:prstDash val="sysDot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 bwMode="auto">
            <a:xfrm>
              <a:off x="9482680" y="13591815"/>
              <a:ext cx="254146" cy="25414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683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dirty="0">
                <a:solidFill>
                  <a:srgbClr val="000000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10499261" y="14383903"/>
              <a:ext cx="254146" cy="25414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683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dirty="0">
                <a:solidFill>
                  <a:srgbClr val="000000"/>
                </a:solidFill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rot="5400000" flipH="1" flipV="1">
              <a:off x="11077408" y="13747868"/>
              <a:ext cx="691030" cy="522941"/>
            </a:xfrm>
            <a:prstGeom prst="line">
              <a:avLst/>
            </a:prstGeom>
            <a:ln>
              <a:solidFill>
                <a:schemeClr val="accent4"/>
              </a:solidFill>
              <a:prstDash val="sysDot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 bwMode="auto">
            <a:xfrm>
              <a:off x="11014614" y="14239887"/>
              <a:ext cx="254146" cy="25414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683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dirty="0">
                <a:solidFill>
                  <a:srgbClr val="000000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11522907" y="13591815"/>
              <a:ext cx="254146" cy="25414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683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dirty="0">
                <a:solidFill>
                  <a:srgbClr val="000000"/>
                </a:solidFill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>
              <a:off x="13177676" y="14383903"/>
              <a:ext cx="1519020" cy="136960"/>
            </a:xfrm>
            <a:prstGeom prst="line">
              <a:avLst/>
            </a:prstGeom>
            <a:ln>
              <a:solidFill>
                <a:schemeClr val="accent4"/>
              </a:solidFill>
              <a:prstDash val="sysDot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 bwMode="auto">
            <a:xfrm>
              <a:off x="13054840" y="14239887"/>
              <a:ext cx="254146" cy="25414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683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dirty="0">
                <a:solidFill>
                  <a:srgbClr val="000000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14579714" y="14366960"/>
              <a:ext cx="254146" cy="25414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683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dirty="0">
                <a:solidFill>
                  <a:srgbClr val="000000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>
              <a:off x="7201012" y="15320007"/>
              <a:ext cx="1020979" cy="821763"/>
            </a:xfrm>
            <a:prstGeom prst="line">
              <a:avLst/>
            </a:prstGeom>
            <a:ln>
              <a:solidFill>
                <a:schemeClr val="accent4"/>
              </a:solidFill>
              <a:prstDash val="sysDot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 bwMode="auto">
            <a:xfrm rot="5400000" flipH="1" flipV="1">
              <a:off x="6612911" y="15404051"/>
              <a:ext cx="691030" cy="522941"/>
            </a:xfrm>
            <a:prstGeom prst="line">
              <a:avLst/>
            </a:prstGeom>
            <a:ln>
              <a:solidFill>
                <a:schemeClr val="accent4"/>
              </a:solidFill>
              <a:prstDash val="sysDot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 bwMode="auto">
            <a:xfrm>
              <a:off x="8713180" y="16047143"/>
              <a:ext cx="1519020" cy="136960"/>
            </a:xfrm>
            <a:prstGeom prst="line">
              <a:avLst/>
            </a:prstGeom>
            <a:ln>
              <a:solidFill>
                <a:schemeClr val="accent4"/>
              </a:solidFill>
              <a:prstDash val="sysDot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>
              <a:off x="10801412" y="16040087"/>
              <a:ext cx="1519020" cy="136960"/>
            </a:xfrm>
            <a:prstGeom prst="line">
              <a:avLst/>
            </a:prstGeom>
            <a:ln>
              <a:solidFill>
                <a:schemeClr val="accent4"/>
              </a:solidFill>
              <a:prstDash val="sysDot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 bwMode="auto">
            <a:xfrm>
              <a:off x="13177676" y="16040087"/>
              <a:ext cx="1519020" cy="136960"/>
            </a:xfrm>
            <a:prstGeom prst="line">
              <a:avLst/>
            </a:prstGeom>
            <a:ln>
              <a:solidFill>
                <a:schemeClr val="accent4"/>
              </a:solidFill>
              <a:prstDash val="sysDot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 bwMode="auto">
            <a:xfrm rot="5400000" flipH="1" flipV="1">
              <a:off x="8629135" y="15404052"/>
              <a:ext cx="691030" cy="522941"/>
            </a:xfrm>
            <a:prstGeom prst="line">
              <a:avLst/>
            </a:prstGeom>
            <a:ln>
              <a:solidFill>
                <a:schemeClr val="accent4"/>
              </a:solidFill>
              <a:prstDash val="sysDot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 bwMode="auto">
            <a:xfrm rot="5400000" flipH="1" flipV="1">
              <a:off x="13093632" y="15404051"/>
              <a:ext cx="691030" cy="522941"/>
            </a:xfrm>
            <a:prstGeom prst="line">
              <a:avLst/>
            </a:prstGeom>
            <a:ln>
              <a:solidFill>
                <a:schemeClr val="accent4"/>
              </a:solidFill>
              <a:prstDash val="sysDot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 bwMode="auto">
            <a:xfrm>
              <a:off x="11305467" y="15362339"/>
              <a:ext cx="1020980" cy="821763"/>
            </a:xfrm>
            <a:prstGeom prst="line">
              <a:avLst/>
            </a:prstGeom>
            <a:ln>
              <a:solidFill>
                <a:schemeClr val="accent4"/>
              </a:solidFill>
              <a:prstDash val="sysDot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 bwMode="auto">
            <a:xfrm>
              <a:off x="13681732" y="15320007"/>
              <a:ext cx="1020979" cy="821763"/>
            </a:xfrm>
            <a:prstGeom prst="line">
              <a:avLst/>
            </a:prstGeom>
            <a:ln>
              <a:solidFill>
                <a:schemeClr val="accent4"/>
              </a:solidFill>
              <a:prstDash val="sysDot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 bwMode="auto">
            <a:xfrm>
              <a:off x="7061233" y="15226820"/>
              <a:ext cx="254146" cy="25414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683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dirty="0">
                <a:solidFill>
                  <a:srgbClr val="000000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8077814" y="16001965"/>
              <a:ext cx="254146" cy="25414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683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dirty="0">
                <a:solidFill>
                  <a:srgbClr val="000000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6552940" y="15874892"/>
              <a:ext cx="254146" cy="25414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683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dirty="0">
                <a:solidFill>
                  <a:srgbClr val="000000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9101460" y="15226820"/>
              <a:ext cx="254146" cy="25414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683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dirty="0">
                <a:solidFill>
                  <a:srgbClr val="000000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10118041" y="16001965"/>
              <a:ext cx="254146" cy="25414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683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dirty="0">
                <a:solidFill>
                  <a:srgbClr val="000000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8593167" y="15874892"/>
              <a:ext cx="254146" cy="25414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683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dirty="0">
                <a:solidFill>
                  <a:srgbClr val="000000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11141687" y="15226820"/>
              <a:ext cx="254146" cy="25414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683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dirty="0">
                <a:solidFill>
                  <a:srgbClr val="000000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12158268" y="16001965"/>
              <a:ext cx="254146" cy="25414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683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dirty="0">
                <a:solidFill>
                  <a:srgbClr val="000000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10633394" y="15874892"/>
              <a:ext cx="254146" cy="25414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683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dirty="0">
                <a:solidFill>
                  <a:srgbClr val="000000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13541953" y="15226820"/>
              <a:ext cx="254146" cy="25414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683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dirty="0">
                <a:solidFill>
                  <a:srgbClr val="000000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14558534" y="16001965"/>
              <a:ext cx="254146" cy="25414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683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13033660" y="15874892"/>
              <a:ext cx="254146" cy="25414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683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692525" y="1762975"/>
            <a:ext cx="3273669" cy="715937"/>
            <a:chOff x="1619672" y="5177226"/>
            <a:chExt cx="6120682" cy="1393530"/>
          </a:xfrm>
        </p:grpSpPr>
        <p:pic>
          <p:nvPicPr>
            <p:cNvPr id="76" name="Picture 75"/>
            <p:cNvPicPr>
              <a:picLocks noChangeAspect="1" noChangeArrowheads="1"/>
            </p:cNvPicPr>
            <p:nvPr/>
          </p:nvPicPr>
          <p:blipFill>
            <a:blip r:embed="rId3" cstate="print">
              <a:lum contrast="3000"/>
            </a:blip>
            <a:srcRect/>
            <a:stretch>
              <a:fillRect/>
            </a:stretch>
          </p:blipFill>
          <p:spPr bwMode="auto">
            <a:xfrm>
              <a:off x="6128917" y="5949280"/>
              <a:ext cx="1611437" cy="62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76"/>
            <p:cNvPicPr>
              <a:picLocks noChangeAspect="1" noChangeArrowheads="1"/>
            </p:cNvPicPr>
            <p:nvPr/>
          </p:nvPicPr>
          <p:blipFill>
            <a:blip r:embed="rId4" cstate="print">
              <a:lum contrast="3000"/>
            </a:blip>
            <a:srcRect/>
            <a:stretch>
              <a:fillRect/>
            </a:stretch>
          </p:blipFill>
          <p:spPr bwMode="auto">
            <a:xfrm>
              <a:off x="1619672" y="5177226"/>
              <a:ext cx="6057305" cy="846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77"/>
            <p:cNvPicPr>
              <a:picLocks noChangeAspect="1" noChangeArrowheads="1"/>
            </p:cNvPicPr>
            <p:nvPr/>
          </p:nvPicPr>
          <p:blipFill>
            <a:blip r:embed="rId5" cstate="print">
              <a:lum contrast="3000"/>
            </a:blip>
            <a:srcRect/>
            <a:stretch>
              <a:fillRect/>
            </a:stretch>
          </p:blipFill>
          <p:spPr bwMode="auto">
            <a:xfrm>
              <a:off x="2195736" y="5975876"/>
              <a:ext cx="1295400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78"/>
            <p:cNvPicPr>
              <a:picLocks noChangeAspect="1" noChangeArrowheads="1"/>
            </p:cNvPicPr>
            <p:nvPr/>
          </p:nvPicPr>
          <p:blipFill>
            <a:blip r:embed="rId6" cstate="print">
              <a:lum contrast="3000"/>
            </a:blip>
            <a:srcRect/>
            <a:stretch>
              <a:fillRect/>
            </a:stretch>
          </p:blipFill>
          <p:spPr bwMode="auto">
            <a:xfrm>
              <a:off x="2564409" y="6203018"/>
              <a:ext cx="504000" cy="348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5" name="Picture 3" descr="U:\Diaxronika\2011\percolation\pdfs\Theoretical Reliability of Mesh Networks\HD figures\3dSphere\whi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828" y="3405341"/>
            <a:ext cx="2643531" cy="263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" name="Group 79"/>
          <p:cNvGrpSpPr/>
          <p:nvPr/>
        </p:nvGrpSpPr>
        <p:grpSpPr>
          <a:xfrm>
            <a:off x="868786" y="5422338"/>
            <a:ext cx="907246" cy="880848"/>
            <a:chOff x="756296" y="21836731"/>
            <a:chExt cx="1267137" cy="1344152"/>
          </a:xfrm>
        </p:grpSpPr>
        <p:sp>
          <p:nvSpPr>
            <p:cNvPr id="86" name="Rectangle 85"/>
            <p:cNvSpPr/>
            <p:nvPr/>
          </p:nvSpPr>
          <p:spPr>
            <a:xfrm>
              <a:off x="828320" y="22974853"/>
              <a:ext cx="670845" cy="2060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1-connected</a:t>
              </a:r>
            </a:p>
          </p:txBody>
        </p:sp>
        <p:cxnSp>
          <p:nvCxnSpPr>
            <p:cNvPr id="87" name="Straight Connector 86"/>
            <p:cNvCxnSpPr>
              <a:stCxn id="99" idx="6"/>
              <a:endCxn id="107" idx="2"/>
            </p:cNvCxnSpPr>
            <p:nvPr/>
          </p:nvCxnSpPr>
          <p:spPr>
            <a:xfrm flipV="1">
              <a:off x="1027798" y="22205825"/>
              <a:ext cx="266014" cy="5153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107" idx="7"/>
              <a:endCxn id="100" idx="3"/>
            </p:cNvCxnSpPr>
            <p:nvPr/>
          </p:nvCxnSpPr>
          <p:spPr>
            <a:xfrm flipV="1">
              <a:off x="1366869" y="22079733"/>
              <a:ext cx="256157" cy="9478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02" idx="6"/>
              <a:endCxn id="101" idx="1"/>
            </p:cNvCxnSpPr>
            <p:nvPr/>
          </p:nvCxnSpPr>
          <p:spPr>
            <a:xfrm flipV="1">
              <a:off x="1685096" y="22437964"/>
              <a:ext cx="182057" cy="2800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99" idx="4"/>
              <a:endCxn id="103" idx="0"/>
            </p:cNvCxnSpPr>
            <p:nvPr/>
          </p:nvCxnSpPr>
          <p:spPr>
            <a:xfrm flipH="1">
              <a:off x="973479" y="22301639"/>
              <a:ext cx="11523" cy="26534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03" idx="5"/>
              <a:endCxn id="106" idx="2"/>
            </p:cNvCxnSpPr>
            <p:nvPr/>
          </p:nvCxnSpPr>
          <p:spPr>
            <a:xfrm>
              <a:off x="1003740" y="22642575"/>
              <a:ext cx="181852" cy="173583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06" idx="6"/>
              <a:endCxn id="105" idx="2"/>
            </p:cNvCxnSpPr>
            <p:nvPr/>
          </p:nvCxnSpPr>
          <p:spPr>
            <a:xfrm>
              <a:off x="1271184" y="22816158"/>
              <a:ext cx="330066" cy="28806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98" idx="5"/>
              <a:endCxn id="107" idx="0"/>
            </p:cNvCxnSpPr>
            <p:nvPr/>
          </p:nvCxnSpPr>
          <p:spPr>
            <a:xfrm>
              <a:off x="1261458" y="21944095"/>
              <a:ext cx="75150" cy="21744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00" idx="4"/>
              <a:endCxn id="102" idx="0"/>
            </p:cNvCxnSpPr>
            <p:nvPr/>
          </p:nvCxnSpPr>
          <p:spPr>
            <a:xfrm flipH="1">
              <a:off x="1642300" y="22092703"/>
              <a:ext cx="10987" cy="32898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04" idx="7"/>
              <a:endCxn id="107" idx="4"/>
            </p:cNvCxnSpPr>
            <p:nvPr/>
          </p:nvCxnSpPr>
          <p:spPr>
            <a:xfrm flipH="1" flipV="1">
              <a:off x="1336608" y="22250107"/>
              <a:ext cx="3795" cy="26850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104" idx="4"/>
              <a:endCxn id="106" idx="0"/>
            </p:cNvCxnSpPr>
            <p:nvPr/>
          </p:nvCxnSpPr>
          <p:spPr>
            <a:xfrm flipH="1">
              <a:off x="1228388" y="22594202"/>
              <a:ext cx="81754" cy="17767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Hexagon 96"/>
            <p:cNvSpPr>
              <a:spLocks noChangeAspect="1"/>
            </p:cNvSpPr>
            <p:nvPr/>
          </p:nvSpPr>
          <p:spPr>
            <a:xfrm>
              <a:off x="756296" y="21836731"/>
              <a:ext cx="1267137" cy="1119188"/>
            </a:xfrm>
            <a:prstGeom prst="hexagon">
              <a:avLst>
                <a:gd name="adj" fmla="val 24433"/>
                <a:gd name="vf" fmla="val 11547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98" name="Oval 97"/>
            <p:cNvSpPr/>
            <p:nvPr/>
          </p:nvSpPr>
          <p:spPr>
            <a:xfrm>
              <a:off x="1188401" y="21868501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99" name="Oval 98"/>
            <p:cNvSpPr/>
            <p:nvPr/>
          </p:nvSpPr>
          <p:spPr>
            <a:xfrm>
              <a:off x="942206" y="22213075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00" name="Oval 99"/>
            <p:cNvSpPr/>
            <p:nvPr/>
          </p:nvSpPr>
          <p:spPr>
            <a:xfrm>
              <a:off x="1610491" y="22004139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01" name="Oval 100"/>
            <p:cNvSpPr/>
            <p:nvPr/>
          </p:nvSpPr>
          <p:spPr>
            <a:xfrm>
              <a:off x="1854618" y="22424994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02" name="Oval 101"/>
            <p:cNvSpPr/>
            <p:nvPr/>
          </p:nvSpPr>
          <p:spPr>
            <a:xfrm>
              <a:off x="1599504" y="22421683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03" name="Oval 102"/>
            <p:cNvSpPr/>
            <p:nvPr/>
          </p:nvSpPr>
          <p:spPr>
            <a:xfrm>
              <a:off x="930683" y="22566981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04" name="Oval 103"/>
            <p:cNvSpPr/>
            <p:nvPr/>
          </p:nvSpPr>
          <p:spPr>
            <a:xfrm>
              <a:off x="1267346" y="22505638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05" name="Oval 104"/>
            <p:cNvSpPr/>
            <p:nvPr/>
          </p:nvSpPr>
          <p:spPr>
            <a:xfrm>
              <a:off x="1601250" y="22800682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06" name="Oval 105"/>
            <p:cNvSpPr/>
            <p:nvPr/>
          </p:nvSpPr>
          <p:spPr>
            <a:xfrm>
              <a:off x="1185592" y="22771876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07" name="Oval 106"/>
            <p:cNvSpPr/>
            <p:nvPr/>
          </p:nvSpPr>
          <p:spPr>
            <a:xfrm>
              <a:off x="1293812" y="22161543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966253" y="5689790"/>
            <a:ext cx="907246" cy="889843"/>
            <a:chOff x="2385076" y="21836732"/>
            <a:chExt cx="1267137" cy="1357877"/>
          </a:xfrm>
        </p:grpSpPr>
        <p:sp>
          <p:nvSpPr>
            <p:cNvPr id="109" name="Rectangle 108"/>
            <p:cNvSpPr/>
            <p:nvPr/>
          </p:nvSpPr>
          <p:spPr>
            <a:xfrm>
              <a:off x="2572987" y="22988579"/>
              <a:ext cx="670845" cy="2060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2-connected</a:t>
              </a:r>
            </a:p>
          </p:txBody>
        </p:sp>
        <p:cxnSp>
          <p:nvCxnSpPr>
            <p:cNvPr id="110" name="Straight Connector 109"/>
            <p:cNvCxnSpPr>
              <a:stCxn id="124" idx="6"/>
              <a:endCxn id="132" idx="2"/>
            </p:cNvCxnSpPr>
            <p:nvPr/>
          </p:nvCxnSpPr>
          <p:spPr>
            <a:xfrm flipV="1">
              <a:off x="2656700" y="22205826"/>
              <a:ext cx="266014" cy="5153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32" idx="7"/>
              <a:endCxn id="125" idx="3"/>
            </p:cNvCxnSpPr>
            <p:nvPr/>
          </p:nvCxnSpPr>
          <p:spPr>
            <a:xfrm flipV="1">
              <a:off x="2995771" y="22079734"/>
              <a:ext cx="251394" cy="9478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27" idx="6"/>
              <a:endCxn id="126" idx="1"/>
            </p:cNvCxnSpPr>
            <p:nvPr/>
          </p:nvCxnSpPr>
          <p:spPr>
            <a:xfrm flipV="1">
              <a:off x="3313998" y="22437965"/>
              <a:ext cx="182057" cy="2800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24" idx="4"/>
              <a:endCxn id="128" idx="0"/>
            </p:cNvCxnSpPr>
            <p:nvPr/>
          </p:nvCxnSpPr>
          <p:spPr>
            <a:xfrm flipH="1">
              <a:off x="2602381" y="22301640"/>
              <a:ext cx="11523" cy="26534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28" idx="5"/>
              <a:endCxn id="131" idx="2"/>
            </p:cNvCxnSpPr>
            <p:nvPr/>
          </p:nvCxnSpPr>
          <p:spPr>
            <a:xfrm>
              <a:off x="2632642" y="22642576"/>
              <a:ext cx="181852" cy="173583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31" idx="6"/>
              <a:endCxn id="130" idx="2"/>
            </p:cNvCxnSpPr>
            <p:nvPr/>
          </p:nvCxnSpPr>
          <p:spPr>
            <a:xfrm>
              <a:off x="2900086" y="22816159"/>
              <a:ext cx="330066" cy="28806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23" idx="5"/>
              <a:endCxn id="132" idx="0"/>
            </p:cNvCxnSpPr>
            <p:nvPr/>
          </p:nvCxnSpPr>
          <p:spPr>
            <a:xfrm>
              <a:off x="2890360" y="21944096"/>
              <a:ext cx="75150" cy="21744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25" idx="4"/>
              <a:endCxn id="127" idx="0"/>
            </p:cNvCxnSpPr>
            <p:nvPr/>
          </p:nvCxnSpPr>
          <p:spPr>
            <a:xfrm flipH="1">
              <a:off x="3271202" y="22092704"/>
              <a:ext cx="6224" cy="32898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29" idx="7"/>
              <a:endCxn id="132" idx="4"/>
            </p:cNvCxnSpPr>
            <p:nvPr/>
          </p:nvCxnSpPr>
          <p:spPr>
            <a:xfrm flipH="1" flipV="1">
              <a:off x="2965510" y="22250108"/>
              <a:ext cx="3795" cy="26850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29" idx="4"/>
              <a:endCxn id="131" idx="0"/>
            </p:cNvCxnSpPr>
            <p:nvPr/>
          </p:nvCxnSpPr>
          <p:spPr>
            <a:xfrm flipH="1">
              <a:off x="2857290" y="22594203"/>
              <a:ext cx="81754" cy="17767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30" idx="7"/>
              <a:endCxn id="126" idx="3"/>
            </p:cNvCxnSpPr>
            <p:nvPr/>
          </p:nvCxnSpPr>
          <p:spPr>
            <a:xfrm flipV="1">
              <a:off x="3303209" y="22500589"/>
              <a:ext cx="192846" cy="31306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23" idx="6"/>
              <a:endCxn id="125" idx="1"/>
            </p:cNvCxnSpPr>
            <p:nvPr/>
          </p:nvCxnSpPr>
          <p:spPr>
            <a:xfrm>
              <a:off x="2902895" y="21912784"/>
              <a:ext cx="344270" cy="104326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Hexagon 121"/>
            <p:cNvSpPr>
              <a:spLocks noChangeAspect="1"/>
            </p:cNvSpPr>
            <p:nvPr/>
          </p:nvSpPr>
          <p:spPr>
            <a:xfrm>
              <a:off x="2385076" y="21836732"/>
              <a:ext cx="1267137" cy="1119188"/>
            </a:xfrm>
            <a:prstGeom prst="hexagon">
              <a:avLst>
                <a:gd name="adj" fmla="val 25568"/>
                <a:gd name="vf" fmla="val 11547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23" name="Oval 122"/>
            <p:cNvSpPr/>
            <p:nvPr/>
          </p:nvSpPr>
          <p:spPr>
            <a:xfrm>
              <a:off x="2817303" y="21868502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24" name="Oval 123"/>
            <p:cNvSpPr/>
            <p:nvPr/>
          </p:nvSpPr>
          <p:spPr>
            <a:xfrm>
              <a:off x="2571108" y="22213076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25" name="Oval 124"/>
            <p:cNvSpPr/>
            <p:nvPr/>
          </p:nvSpPr>
          <p:spPr>
            <a:xfrm>
              <a:off x="3234630" y="22004140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26" name="Oval 125"/>
            <p:cNvSpPr/>
            <p:nvPr/>
          </p:nvSpPr>
          <p:spPr>
            <a:xfrm>
              <a:off x="3483520" y="22424995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27" name="Oval 126"/>
            <p:cNvSpPr/>
            <p:nvPr/>
          </p:nvSpPr>
          <p:spPr>
            <a:xfrm>
              <a:off x="3228406" y="22421684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28" name="Oval 127"/>
            <p:cNvSpPr/>
            <p:nvPr/>
          </p:nvSpPr>
          <p:spPr>
            <a:xfrm>
              <a:off x="2559585" y="22566982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29" name="Oval 128"/>
            <p:cNvSpPr/>
            <p:nvPr/>
          </p:nvSpPr>
          <p:spPr>
            <a:xfrm>
              <a:off x="2896248" y="22505639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30" name="Oval 129"/>
            <p:cNvSpPr/>
            <p:nvPr/>
          </p:nvSpPr>
          <p:spPr>
            <a:xfrm>
              <a:off x="3230152" y="22800683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31" name="Oval 130"/>
            <p:cNvSpPr/>
            <p:nvPr/>
          </p:nvSpPr>
          <p:spPr>
            <a:xfrm>
              <a:off x="2814494" y="22771877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32" name="Oval 131"/>
            <p:cNvSpPr/>
            <p:nvPr/>
          </p:nvSpPr>
          <p:spPr>
            <a:xfrm>
              <a:off x="2922714" y="22161544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3054678" y="5454817"/>
            <a:ext cx="907247" cy="880848"/>
            <a:chOff x="3970983" y="21836731"/>
            <a:chExt cx="1267137" cy="1344152"/>
          </a:xfrm>
        </p:grpSpPr>
        <p:sp>
          <p:nvSpPr>
            <p:cNvPr id="134" name="Rectangle 133"/>
            <p:cNvSpPr/>
            <p:nvPr/>
          </p:nvSpPr>
          <p:spPr>
            <a:xfrm>
              <a:off x="4200339" y="22974853"/>
              <a:ext cx="670844" cy="2060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3-connected</a:t>
              </a:r>
            </a:p>
          </p:txBody>
        </p:sp>
        <p:cxnSp>
          <p:nvCxnSpPr>
            <p:cNvPr id="135" name="Straight Connector 134"/>
            <p:cNvCxnSpPr>
              <a:stCxn id="153" idx="6"/>
              <a:endCxn id="161" idx="2"/>
            </p:cNvCxnSpPr>
            <p:nvPr/>
          </p:nvCxnSpPr>
          <p:spPr>
            <a:xfrm flipV="1">
              <a:off x="4247526" y="22205810"/>
              <a:ext cx="266014" cy="5153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61" idx="7"/>
              <a:endCxn id="154" idx="3"/>
            </p:cNvCxnSpPr>
            <p:nvPr/>
          </p:nvCxnSpPr>
          <p:spPr>
            <a:xfrm flipV="1">
              <a:off x="4586597" y="22079718"/>
              <a:ext cx="251394" cy="9478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56" idx="6"/>
              <a:endCxn id="155" idx="1"/>
            </p:cNvCxnSpPr>
            <p:nvPr/>
          </p:nvCxnSpPr>
          <p:spPr>
            <a:xfrm flipV="1">
              <a:off x="4904824" y="22437949"/>
              <a:ext cx="182057" cy="2800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53" idx="4"/>
              <a:endCxn id="157" idx="0"/>
            </p:cNvCxnSpPr>
            <p:nvPr/>
          </p:nvCxnSpPr>
          <p:spPr>
            <a:xfrm flipH="1">
              <a:off x="4193207" y="22301624"/>
              <a:ext cx="11523" cy="26534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57" idx="5"/>
              <a:endCxn id="160" idx="2"/>
            </p:cNvCxnSpPr>
            <p:nvPr/>
          </p:nvCxnSpPr>
          <p:spPr>
            <a:xfrm>
              <a:off x="4223468" y="22642560"/>
              <a:ext cx="181852" cy="173583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60" idx="6"/>
              <a:endCxn id="159" idx="2"/>
            </p:cNvCxnSpPr>
            <p:nvPr/>
          </p:nvCxnSpPr>
          <p:spPr>
            <a:xfrm>
              <a:off x="4490912" y="22816143"/>
              <a:ext cx="330066" cy="28806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2" idx="5"/>
              <a:endCxn id="161" idx="0"/>
            </p:cNvCxnSpPr>
            <p:nvPr/>
          </p:nvCxnSpPr>
          <p:spPr>
            <a:xfrm>
              <a:off x="4481186" y="21944080"/>
              <a:ext cx="75150" cy="21744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4" idx="4"/>
              <a:endCxn id="156" idx="0"/>
            </p:cNvCxnSpPr>
            <p:nvPr/>
          </p:nvCxnSpPr>
          <p:spPr>
            <a:xfrm flipH="1">
              <a:off x="4862028" y="22092688"/>
              <a:ext cx="6224" cy="32898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8" idx="7"/>
              <a:endCxn id="161" idx="4"/>
            </p:cNvCxnSpPr>
            <p:nvPr/>
          </p:nvCxnSpPr>
          <p:spPr>
            <a:xfrm flipH="1" flipV="1">
              <a:off x="4556336" y="22250092"/>
              <a:ext cx="3795" cy="26850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8" idx="4"/>
              <a:endCxn id="160" idx="0"/>
            </p:cNvCxnSpPr>
            <p:nvPr/>
          </p:nvCxnSpPr>
          <p:spPr>
            <a:xfrm flipH="1">
              <a:off x="4448116" y="22594187"/>
              <a:ext cx="81754" cy="17767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9" idx="7"/>
              <a:endCxn id="155" idx="3"/>
            </p:cNvCxnSpPr>
            <p:nvPr/>
          </p:nvCxnSpPr>
          <p:spPr>
            <a:xfrm flipV="1">
              <a:off x="4894035" y="22500573"/>
              <a:ext cx="192846" cy="31306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52" idx="6"/>
              <a:endCxn id="154" idx="1"/>
            </p:cNvCxnSpPr>
            <p:nvPr/>
          </p:nvCxnSpPr>
          <p:spPr>
            <a:xfrm>
              <a:off x="4493721" y="21912768"/>
              <a:ext cx="344270" cy="104326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53" idx="7"/>
              <a:endCxn id="152" idx="3"/>
            </p:cNvCxnSpPr>
            <p:nvPr/>
          </p:nvCxnSpPr>
          <p:spPr>
            <a:xfrm flipV="1">
              <a:off x="4234991" y="21944080"/>
              <a:ext cx="185673" cy="28195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57" idx="6"/>
              <a:endCxn id="158" idx="2"/>
            </p:cNvCxnSpPr>
            <p:nvPr/>
          </p:nvCxnSpPr>
          <p:spPr>
            <a:xfrm flipV="1">
              <a:off x="4236003" y="22549905"/>
              <a:ext cx="251071" cy="61343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58" idx="6"/>
              <a:endCxn id="156" idx="3"/>
            </p:cNvCxnSpPr>
            <p:nvPr/>
          </p:nvCxnSpPr>
          <p:spPr>
            <a:xfrm flipV="1">
              <a:off x="4572666" y="22497262"/>
              <a:ext cx="259101" cy="52643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54" idx="5"/>
              <a:endCxn id="155" idx="0"/>
            </p:cNvCxnSpPr>
            <p:nvPr/>
          </p:nvCxnSpPr>
          <p:spPr>
            <a:xfrm>
              <a:off x="4898513" y="22079718"/>
              <a:ext cx="218629" cy="34526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Hexagon 150"/>
            <p:cNvSpPr>
              <a:spLocks noChangeAspect="1"/>
            </p:cNvSpPr>
            <p:nvPr/>
          </p:nvSpPr>
          <p:spPr>
            <a:xfrm>
              <a:off x="3970983" y="21836731"/>
              <a:ext cx="1267137" cy="1119188"/>
            </a:xfrm>
            <a:prstGeom prst="hexagon">
              <a:avLst>
                <a:gd name="adj" fmla="val 24433"/>
                <a:gd name="vf" fmla="val 11547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52" name="Oval 151"/>
            <p:cNvSpPr/>
            <p:nvPr/>
          </p:nvSpPr>
          <p:spPr>
            <a:xfrm>
              <a:off x="4408129" y="21868486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53" name="Oval 152"/>
            <p:cNvSpPr/>
            <p:nvPr/>
          </p:nvSpPr>
          <p:spPr>
            <a:xfrm>
              <a:off x="4161934" y="22213060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54" name="Oval 153"/>
            <p:cNvSpPr/>
            <p:nvPr/>
          </p:nvSpPr>
          <p:spPr>
            <a:xfrm>
              <a:off x="4825456" y="22004124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55" name="Oval 154"/>
            <p:cNvSpPr/>
            <p:nvPr/>
          </p:nvSpPr>
          <p:spPr>
            <a:xfrm>
              <a:off x="5074346" y="22424979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56" name="Oval 155"/>
            <p:cNvSpPr/>
            <p:nvPr/>
          </p:nvSpPr>
          <p:spPr>
            <a:xfrm>
              <a:off x="4819232" y="22421668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57" name="Oval 156"/>
            <p:cNvSpPr/>
            <p:nvPr/>
          </p:nvSpPr>
          <p:spPr>
            <a:xfrm>
              <a:off x="4150411" y="22566966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58" name="Oval 157"/>
            <p:cNvSpPr/>
            <p:nvPr/>
          </p:nvSpPr>
          <p:spPr>
            <a:xfrm>
              <a:off x="4487074" y="22505623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59" name="Oval 158"/>
            <p:cNvSpPr/>
            <p:nvPr/>
          </p:nvSpPr>
          <p:spPr>
            <a:xfrm>
              <a:off x="4820978" y="22800667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60" name="Oval 159"/>
            <p:cNvSpPr/>
            <p:nvPr/>
          </p:nvSpPr>
          <p:spPr>
            <a:xfrm>
              <a:off x="4405320" y="22771861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61" name="Oval 160"/>
            <p:cNvSpPr/>
            <p:nvPr/>
          </p:nvSpPr>
          <p:spPr>
            <a:xfrm>
              <a:off x="4513540" y="22161528"/>
              <a:ext cx="85592" cy="8856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6446" y="2997330"/>
            <a:ext cx="2266950" cy="561975"/>
          </a:xfrm>
          <a:prstGeom prst="rect">
            <a:avLst/>
          </a:prstGeom>
        </p:spPr>
      </p:pic>
      <p:cxnSp>
        <p:nvCxnSpPr>
          <p:cNvPr id="162" name="Straight Connector 161"/>
          <p:cNvCxnSpPr>
            <a:stCxn id="156" idx="4"/>
            <a:endCxn id="159" idx="0"/>
          </p:cNvCxnSpPr>
          <p:nvPr/>
        </p:nvCxnSpPr>
        <p:spPr>
          <a:xfrm>
            <a:off x="3692650" y="5896175"/>
            <a:ext cx="1250" cy="19032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72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" y="0"/>
            <a:ext cx="7886700" cy="1325563"/>
          </a:xfrm>
        </p:spPr>
        <p:txBody>
          <a:bodyPr/>
          <a:lstStyle/>
          <a:p>
            <a:r>
              <a:rPr lang="en-GB" dirty="0" smtClean="0"/>
              <a:t>Tutorial 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0" y="1440180"/>
            <a:ext cx="8675370" cy="4914900"/>
          </a:xfrm>
        </p:spPr>
        <p:txBody>
          <a:bodyPr>
            <a:normAutofit lnSpcReduction="10000"/>
          </a:bodyPr>
          <a:lstStyle/>
          <a:p>
            <a:pPr marL="385754" indent="-385754"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Introduction / Motivation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Why, when and where decentralized can be better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? Example applications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pPr marL="385754" indent="-385754">
              <a:buFont typeface="+mj-lt"/>
              <a:buAutoNum type="arabicPeriod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Modelling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Random Networks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Setup and definitions, Network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observables (coverage, node degree, k-connectivity)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pPr marL="385754" indent="-385754">
              <a:buFont typeface="+mj-lt"/>
              <a:buAutoNum type="arabicPeriod"/>
            </a:pPr>
            <a:r>
              <a:rPr lang="en-GB" b="1" dirty="0"/>
              <a:t>From Infinite to Finite </a:t>
            </a:r>
            <a:r>
              <a:rPr lang="en-GB" b="1" dirty="0" smtClean="0"/>
              <a:t>Networks </a:t>
            </a:r>
            <a:endParaRPr lang="en-GB" dirty="0"/>
          </a:p>
          <a:p>
            <a:pPr lvl="1"/>
            <a:r>
              <a:rPr lang="en-US" dirty="0" err="1" smtClean="0"/>
              <a:t>Asymptotics</a:t>
            </a:r>
            <a:r>
              <a:rPr lang="en-GB" dirty="0" smtClean="0"/>
              <a:t>, </a:t>
            </a:r>
            <a:r>
              <a:rPr lang="en-US" dirty="0" smtClean="0"/>
              <a:t>Boundary effects, Examples</a:t>
            </a:r>
            <a:endParaRPr lang="en-GB" dirty="0"/>
          </a:p>
          <a:p>
            <a:pPr lvl="1"/>
            <a:r>
              <a:rPr lang="en-US" dirty="0"/>
              <a:t>Complex and fractal geometries</a:t>
            </a:r>
            <a:endParaRPr lang="en-GB" dirty="0"/>
          </a:p>
          <a:p>
            <a:pPr marL="385754" indent="-385754"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Advanced Topics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Scaling laws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Directional antennas, Small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openings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pPr marL="385754" indent="-385754">
              <a:buFont typeface="+mj-lt"/>
              <a:buAutoNum type="arabicPeriod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Future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directions and challenges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7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" y="0"/>
            <a:ext cx="7886700" cy="1325563"/>
          </a:xfrm>
        </p:spPr>
        <p:txBody>
          <a:bodyPr/>
          <a:lstStyle/>
          <a:p>
            <a:r>
              <a:rPr lang="en-GB" dirty="0" smtClean="0"/>
              <a:t>Tutorial Outline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8610" y="1440180"/>
            <a:ext cx="8675370" cy="4914900"/>
          </a:xfrm>
        </p:spPr>
        <p:txBody>
          <a:bodyPr>
            <a:normAutofit lnSpcReduction="10000"/>
          </a:bodyPr>
          <a:lstStyle/>
          <a:p>
            <a:pPr marL="385754" indent="-385754">
              <a:buFont typeface="+mj-lt"/>
              <a:buAutoNum type="arabicPeriod"/>
            </a:pPr>
            <a:r>
              <a:rPr lang="en-US" b="1" dirty="0"/>
              <a:t>Introduction / </a:t>
            </a:r>
            <a:r>
              <a:rPr lang="en-US" b="1" dirty="0" smtClean="0"/>
              <a:t>Motivation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- OG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/>
              <a:t>Why, when and where decentralized can be better</a:t>
            </a:r>
            <a:r>
              <a:rPr lang="en-US" dirty="0" smtClean="0"/>
              <a:t>? Example applications</a:t>
            </a:r>
            <a:endParaRPr lang="en-GB" dirty="0"/>
          </a:p>
          <a:p>
            <a:pPr marL="385754" indent="-385754">
              <a:buFont typeface="+mj-lt"/>
              <a:buAutoNum type="arabicPeriod"/>
            </a:pPr>
            <a:r>
              <a:rPr lang="en-US" b="1" dirty="0" smtClean="0"/>
              <a:t>Modelling </a:t>
            </a:r>
            <a:r>
              <a:rPr lang="en-US" b="1" dirty="0"/>
              <a:t>Random </a:t>
            </a:r>
            <a:r>
              <a:rPr lang="en-US" b="1" dirty="0" smtClean="0"/>
              <a:t>Networks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- OG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Setup and definitions, Network </a:t>
            </a:r>
            <a:r>
              <a:rPr lang="en-US" dirty="0"/>
              <a:t>observables (coverage, node degree, k-connectivity)</a:t>
            </a:r>
            <a:endParaRPr lang="en-GB" dirty="0"/>
          </a:p>
          <a:p>
            <a:pPr marL="385754" indent="-385754">
              <a:buFont typeface="+mj-lt"/>
              <a:buAutoNum type="arabicPeriod"/>
            </a:pPr>
            <a:r>
              <a:rPr lang="en-GB" b="1" dirty="0"/>
              <a:t>From Infinite to Finite </a:t>
            </a:r>
            <a:r>
              <a:rPr lang="en-GB" b="1" dirty="0" smtClean="0"/>
              <a:t>Networks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- CD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err="1" smtClean="0"/>
              <a:t>Asymptotics</a:t>
            </a:r>
            <a:r>
              <a:rPr lang="en-GB" dirty="0" smtClean="0"/>
              <a:t>, </a:t>
            </a:r>
            <a:r>
              <a:rPr lang="en-US" dirty="0" smtClean="0"/>
              <a:t>Boundary effects, Examples</a:t>
            </a:r>
            <a:endParaRPr lang="en-GB" dirty="0"/>
          </a:p>
          <a:p>
            <a:pPr lvl="1"/>
            <a:r>
              <a:rPr lang="en-US" dirty="0"/>
              <a:t>Complex and fractal geometries</a:t>
            </a:r>
            <a:endParaRPr lang="en-GB" dirty="0"/>
          </a:p>
          <a:p>
            <a:pPr marL="385754" indent="-385754">
              <a:buFont typeface="+mj-lt"/>
              <a:buAutoNum type="arabicPeriod"/>
            </a:pPr>
            <a:r>
              <a:rPr lang="en-US" b="1" dirty="0"/>
              <a:t>Advanced </a:t>
            </a:r>
            <a:r>
              <a:rPr lang="en-US" b="1" dirty="0" smtClean="0"/>
              <a:t>Topics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- JC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Scaling laws</a:t>
            </a:r>
            <a:r>
              <a:rPr lang="en-GB" dirty="0" smtClean="0"/>
              <a:t>, </a:t>
            </a:r>
            <a:r>
              <a:rPr lang="en-US" dirty="0" smtClean="0"/>
              <a:t>Directional antennas, Small </a:t>
            </a:r>
            <a:r>
              <a:rPr lang="en-US" dirty="0"/>
              <a:t>openings</a:t>
            </a:r>
            <a:endParaRPr lang="en-GB" dirty="0"/>
          </a:p>
          <a:p>
            <a:pPr marL="385754" indent="-385754">
              <a:buFont typeface="+mj-lt"/>
              <a:buAutoNum type="arabicPeriod"/>
            </a:pPr>
            <a:r>
              <a:rPr lang="en-US" b="1" dirty="0" smtClean="0"/>
              <a:t>Future </a:t>
            </a:r>
            <a:r>
              <a:rPr lang="en-US" b="1" dirty="0"/>
              <a:t>directions and </a:t>
            </a:r>
            <a:r>
              <a:rPr lang="en-US" b="1" dirty="0" smtClean="0"/>
              <a:t>challenges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- JC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8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950" y="420210"/>
            <a:ext cx="7886700" cy="1325563"/>
          </a:xfrm>
        </p:spPr>
        <p:txBody>
          <a:bodyPr/>
          <a:lstStyle/>
          <a:p>
            <a:r>
              <a:rPr lang="en-GB" dirty="0" smtClean="0"/>
              <a:t>Ad hoc Networks</a:t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key ingredients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873" y="1877974"/>
            <a:ext cx="8606790" cy="458892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Decentralized (no central BS but scalable)</a:t>
            </a:r>
          </a:p>
          <a:p>
            <a:r>
              <a:rPr lang="en-GB" dirty="0" smtClean="0"/>
              <a:t>No pre-existing infrastructure</a:t>
            </a:r>
          </a:p>
          <a:p>
            <a:r>
              <a:rPr lang="en-GB" dirty="0"/>
              <a:t>Self-configuring "on the fly" - anywhere, anytime</a:t>
            </a:r>
          </a:p>
          <a:p>
            <a:r>
              <a:rPr lang="en-GB" dirty="0" smtClean="0"/>
              <a:t>Multi-hop Routing (</a:t>
            </a:r>
            <a:r>
              <a:rPr lang="en-GB" dirty="0"/>
              <a:t>dynamic and </a:t>
            </a:r>
            <a:r>
              <a:rPr lang="en-GB" dirty="0" smtClean="0"/>
              <a:t>adaptive)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Table-driven (proactive) routing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On-demand (reactive) routing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Hybrid (both proactive and reactive) routing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Hierarchical routing protocols (tree-based)</a:t>
            </a:r>
          </a:p>
          <a:p>
            <a:r>
              <a:rPr lang="en-GB" dirty="0" smtClean="0"/>
              <a:t>Mobility (MANETS &amp; VANETS)</a:t>
            </a:r>
          </a:p>
          <a:p>
            <a:r>
              <a:rPr lang="en-GB" dirty="0" err="1" smtClean="0"/>
              <a:t>SmartPhone</a:t>
            </a:r>
            <a:r>
              <a:rPr lang="en-GB" dirty="0" smtClean="0"/>
              <a:t> (SPANs) P2P-like, Bluetooth, </a:t>
            </a:r>
            <a:r>
              <a:rPr lang="en-GB" dirty="0" err="1" smtClean="0"/>
              <a:t>WiFi</a:t>
            </a:r>
            <a:r>
              <a:rPr lang="en-GB" dirty="0" smtClean="0"/>
              <a:t>-direct, LTE-direct </a:t>
            </a:r>
          </a:p>
        </p:txBody>
      </p:sp>
    </p:spTree>
    <p:extLst>
      <p:ext uri="{BB962C8B-B14F-4D97-AF65-F5344CB8AC3E}">
        <p14:creationId xmlns:p14="http://schemas.microsoft.com/office/powerpoint/2010/main" val="90373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1556"/>
            <a:ext cx="7886700" cy="1325563"/>
          </a:xfrm>
        </p:spPr>
        <p:txBody>
          <a:bodyPr/>
          <a:lstStyle/>
          <a:p>
            <a:r>
              <a:rPr lang="en-GB" dirty="0" smtClean="0"/>
              <a:t>Applications of ad-hoc networks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4487" y="1913630"/>
            <a:ext cx="5857466" cy="3137236"/>
          </a:xfrm>
        </p:spPr>
        <p:txBody>
          <a:bodyPr>
            <a:noAutofit/>
          </a:bodyPr>
          <a:lstStyle/>
          <a:p>
            <a:r>
              <a:rPr lang="en-GB" sz="2400" dirty="0" smtClean="0"/>
              <a:t>Standardized under: IEEE 802.15.4 </a:t>
            </a:r>
          </a:p>
          <a:p>
            <a:pPr lvl="1"/>
            <a:r>
              <a:rPr lang="en-GB" sz="1800" dirty="0" smtClean="0"/>
              <a:t>ZigBee, </a:t>
            </a:r>
            <a:r>
              <a:rPr lang="en-GB" sz="1800" dirty="0" err="1"/>
              <a:t>WirelessHART</a:t>
            </a:r>
            <a:r>
              <a:rPr lang="en-GB" sz="1800" dirty="0"/>
              <a:t>, </a:t>
            </a:r>
            <a:r>
              <a:rPr lang="en-GB" sz="1800" dirty="0" smtClean="0"/>
              <a:t>ISA100.11a, and </a:t>
            </a:r>
            <a:r>
              <a:rPr lang="en-GB" sz="1800" dirty="0" err="1" smtClean="0"/>
              <a:t>MiWi</a:t>
            </a:r>
            <a:r>
              <a:rPr lang="en-GB" sz="1800" dirty="0" smtClean="0"/>
              <a:t> </a:t>
            </a:r>
            <a:endParaRPr lang="en-GB" sz="1800" dirty="0"/>
          </a:p>
          <a:p>
            <a:r>
              <a:rPr lang="en-GB" sz="2400" dirty="0"/>
              <a:t>Wireless sensor networks (WSN)</a:t>
            </a:r>
          </a:p>
          <a:p>
            <a:pPr lvl="1"/>
            <a:r>
              <a:rPr lang="en-GB" sz="1800" dirty="0"/>
              <a:t>Environmental, Agricultural, Industrial, </a:t>
            </a:r>
            <a:r>
              <a:rPr lang="en-GB" sz="1800" dirty="0" smtClean="0"/>
              <a:t>Military</a:t>
            </a:r>
          </a:p>
          <a:p>
            <a:pPr lvl="1"/>
            <a:r>
              <a:rPr lang="en-GB" sz="1800" dirty="0"/>
              <a:t>Disaster relief solutions</a:t>
            </a:r>
          </a:p>
          <a:p>
            <a:r>
              <a:rPr lang="en-GB" sz="2400" dirty="0"/>
              <a:t>Building automation</a:t>
            </a:r>
          </a:p>
          <a:p>
            <a:pPr lvl="1"/>
            <a:r>
              <a:rPr lang="en-GB" sz="1800" dirty="0"/>
              <a:t>Smart metering, Industrial </a:t>
            </a:r>
            <a:r>
              <a:rPr lang="en-GB" sz="1800" dirty="0" smtClean="0"/>
              <a:t>control</a:t>
            </a:r>
            <a:endParaRPr lang="en-GB" sz="2400" dirty="0" smtClean="0"/>
          </a:p>
          <a:p>
            <a:r>
              <a:rPr lang="en-GB" sz="2400" dirty="0" smtClean="0"/>
              <a:t>Internet of Things</a:t>
            </a:r>
          </a:p>
        </p:txBody>
      </p:sp>
      <p:pic>
        <p:nvPicPr>
          <p:cNvPr id="5122" name="Picture 2" descr="https://upload.wikimedia.org/wikipedia/commons/thumb/2/29/ETRX357_ZigBee_module_with_size_ref.JPG/640px-ETRX357_ZigBee_module_with_size_re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93" y="1314306"/>
            <a:ext cx="2204982" cy="147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landisgyr.com/webfoo/wp-content/uploads/2012/09/FocusAL_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770" y="5455446"/>
            <a:ext cx="1406366" cy="140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cdn.hispotion.com/wp-content/uploads/2013/04/cube-sensor-indoor-livin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910" y="5351742"/>
            <a:ext cx="1883093" cy="151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iemens-Portfolio_Wireless-H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505" y="5628490"/>
            <a:ext cx="2045029" cy="1214515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fiware.org/wp-content/uploads/2015/04/pc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769" y="5859603"/>
            <a:ext cx="1057214" cy="93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4539" y="2929832"/>
            <a:ext cx="2753024" cy="211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106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" y="0"/>
            <a:ext cx="7886700" cy="1325563"/>
          </a:xfrm>
        </p:spPr>
        <p:txBody>
          <a:bodyPr/>
          <a:lstStyle/>
          <a:p>
            <a:r>
              <a:rPr lang="en-GB" dirty="0" smtClean="0"/>
              <a:t>Tutorial 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0" y="1440180"/>
            <a:ext cx="8675370" cy="4914900"/>
          </a:xfrm>
        </p:spPr>
        <p:txBody>
          <a:bodyPr>
            <a:normAutofit lnSpcReduction="10000"/>
          </a:bodyPr>
          <a:lstStyle/>
          <a:p>
            <a:pPr marL="385754" indent="-385754"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Introduction / Motivation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Why, when and where decentralized can be better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? Example applications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pPr marL="385754" indent="-385754">
              <a:buFont typeface="+mj-lt"/>
              <a:buAutoNum type="arabicPeriod"/>
            </a:pPr>
            <a:r>
              <a:rPr lang="en-US" b="1" dirty="0" smtClean="0"/>
              <a:t>Modelling </a:t>
            </a:r>
            <a:r>
              <a:rPr lang="en-US" b="1" dirty="0"/>
              <a:t>Random Networks</a:t>
            </a:r>
            <a:endParaRPr lang="en-GB" dirty="0"/>
          </a:p>
          <a:p>
            <a:pPr lvl="1"/>
            <a:r>
              <a:rPr lang="en-US" dirty="0" smtClean="0"/>
              <a:t>Setup and definitions, Network </a:t>
            </a:r>
            <a:r>
              <a:rPr lang="en-US" dirty="0"/>
              <a:t>observables (coverage, node degree, k-connectivity)</a:t>
            </a:r>
            <a:endParaRPr lang="en-GB" dirty="0"/>
          </a:p>
          <a:p>
            <a:pPr marL="385754" indent="-385754">
              <a:buFont typeface="+mj-lt"/>
              <a:buAutoNum type="arabicPeriod"/>
            </a:pPr>
            <a:r>
              <a:rPr lang="en-GB" b="1" dirty="0">
                <a:solidFill>
                  <a:schemeClr val="bg1">
                    <a:lumMod val="85000"/>
                  </a:schemeClr>
                </a:solidFill>
              </a:rPr>
              <a:t>From Infinite to Finite </a:t>
            </a:r>
            <a:r>
              <a:rPr lang="en-GB" b="1" dirty="0" smtClean="0">
                <a:solidFill>
                  <a:schemeClr val="bg1">
                    <a:lumMod val="85000"/>
                  </a:schemeClr>
                </a:solidFill>
              </a:rPr>
              <a:t>Networks 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Asymptotics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Boundary effects, Examples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Complex and fractal geometries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pPr marL="385754" indent="-385754"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Advanced Topics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Scaling laws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Directional antennas, Small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openings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pPr marL="385754" indent="-385754">
              <a:buFont typeface="+mj-lt"/>
              <a:buAutoNum type="arabicPeriod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Future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directions and challenges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1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19" y="365126"/>
            <a:ext cx="8615191" cy="1325563"/>
          </a:xfrm>
        </p:spPr>
        <p:txBody>
          <a:bodyPr/>
          <a:lstStyle/>
          <a:p>
            <a:r>
              <a:rPr lang="en-GB" dirty="0" smtClean="0"/>
              <a:t>Modelling ad hoc (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</a:t>
            </a:r>
            <a:r>
              <a:rPr lang="en-GB" dirty="0" smtClean="0"/>
              <a:t>) networks</a:t>
            </a:r>
            <a:endParaRPr lang="en-GB" dirty="0"/>
          </a:p>
        </p:txBody>
      </p:sp>
      <p:pic>
        <p:nvPicPr>
          <p:cNvPr id="6146" name="Picture 2" descr="http://en.hartcomm.org/hcp/tech/wihart/images/Expanded_WirelessHART_Mesh_Net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53" y="1786814"/>
            <a:ext cx="3904743" cy="316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upload.wikimedia.org/wikipedia/commons/thumb/6/66/Random_geometric_graph.svg/480px-Random_geometric_graph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66" y="1786814"/>
            <a:ext cx="3294041" cy="328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-Right Arrow 2"/>
          <p:cNvSpPr/>
          <p:nvPr/>
        </p:nvSpPr>
        <p:spPr>
          <a:xfrm>
            <a:off x="4191796" y="3083879"/>
            <a:ext cx="1103971" cy="5687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61497" y="2705453"/>
            <a:ext cx="5597144" cy="1325563"/>
          </a:xfrm>
          <a:prstGeom prst="rect">
            <a:avLst/>
          </a:prstGeom>
          <a:solidFill>
            <a:schemeClr val="bg1">
              <a:alpha val="89000"/>
            </a:schemeClr>
          </a:solidFill>
          <a:effectLst>
            <a:softEdge rad="1905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statistical framework</a:t>
            </a:r>
            <a:endParaRPr lang="en-GB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159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038797" y="1100183"/>
            <a:ext cx="6608912" cy="143985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1038797" y="5172752"/>
            <a:ext cx="5587634" cy="1346801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74" y="48739"/>
            <a:ext cx="8615191" cy="980187"/>
          </a:xfrm>
        </p:spPr>
        <p:txBody>
          <a:bodyPr/>
          <a:lstStyle/>
          <a:p>
            <a:r>
              <a:rPr lang="en-GB" dirty="0" smtClean="0"/>
              <a:t>Modelling ad hoc (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</a:t>
            </a:r>
            <a:r>
              <a:rPr lang="en-GB" dirty="0" smtClean="0"/>
              <a:t>) networks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66009" y="2982548"/>
            <a:ext cx="64948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Power control</a:t>
            </a:r>
          </a:p>
          <a:p>
            <a:pPr lvl="2"/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Cooperation -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signalling overheads </a:t>
            </a:r>
          </a:p>
        </p:txBody>
      </p:sp>
      <p:sp>
        <p:nvSpPr>
          <p:cNvPr id="7" name="Rectangle 6"/>
          <p:cNvSpPr/>
          <p:nvPr/>
        </p:nvSpPr>
        <p:spPr>
          <a:xfrm>
            <a:off x="654135" y="3839482"/>
            <a:ext cx="673231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MAC protocols</a:t>
            </a:r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TDMA / FDMA / CDMA /SDMA ... </a:t>
            </a:r>
          </a:p>
          <a:p>
            <a:pPr lvl="2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ALOHA / CSMA / CD / CA  (802.11)</a:t>
            </a:r>
          </a:p>
        </p:txBody>
      </p:sp>
      <p:sp>
        <p:nvSpPr>
          <p:cNvPr id="20" name="Content Placeholder 1"/>
          <p:cNvSpPr>
            <a:spLocks noGrp="1"/>
          </p:cNvSpPr>
          <p:nvPr>
            <p:ph idx="1"/>
          </p:nvPr>
        </p:nvSpPr>
        <p:spPr>
          <a:xfrm>
            <a:off x="666009" y="1229999"/>
            <a:ext cx="8148976" cy="1851686"/>
          </a:xfrm>
        </p:spPr>
        <p:txBody>
          <a:bodyPr>
            <a:normAutofit/>
          </a:bodyPr>
          <a:lstStyle/>
          <a:p>
            <a:pPr lvl="1"/>
            <a:r>
              <a:rPr lang="en-GB" sz="2800" dirty="0" smtClean="0"/>
              <a:t>Number </a:t>
            </a:r>
            <a:r>
              <a:rPr lang="en-GB" sz="2800" dirty="0"/>
              <a:t>and Location of wireless devices</a:t>
            </a:r>
          </a:p>
          <a:p>
            <a:pPr lvl="2"/>
            <a:r>
              <a:rPr lang="en-GB" sz="2400" dirty="0"/>
              <a:t>Ad hoc, mobile, physical constraints and costs</a:t>
            </a:r>
          </a:p>
          <a:p>
            <a:pPr lvl="1"/>
            <a:r>
              <a:rPr lang="en-GB" sz="2800" dirty="0" smtClean="0"/>
              <a:t>Multipath (fast fading) </a:t>
            </a:r>
          </a:p>
          <a:p>
            <a:pPr lvl="1"/>
            <a:r>
              <a:rPr lang="en-GB" sz="2800" dirty="0" smtClean="0"/>
              <a:t>Shadowing (slow fading)</a:t>
            </a: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637551" y="5172752"/>
            <a:ext cx="7247666" cy="1441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Directional antennas</a:t>
            </a:r>
          </a:p>
          <a:p>
            <a:pPr lvl="1"/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Multiple antennas</a:t>
            </a:r>
          </a:p>
          <a:p>
            <a:pPr lvl="1"/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Transmission scheme (MRC / STBC)</a:t>
            </a:r>
          </a:p>
        </p:txBody>
      </p:sp>
    </p:spTree>
    <p:extLst>
      <p:ext uri="{BB962C8B-B14F-4D97-AF65-F5344CB8AC3E}">
        <p14:creationId xmlns:p14="http://schemas.microsoft.com/office/powerpoint/2010/main" val="162697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4057</TotalTime>
  <Words>1673</Words>
  <Application>Microsoft Office PowerPoint</Application>
  <PresentationFormat>On-screen Show (4:3)</PresentationFormat>
  <Paragraphs>300</Paragraphs>
  <Slides>36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Calibri Light</vt:lpstr>
      <vt:lpstr>Franklin Gothic Book</vt:lpstr>
      <vt:lpstr>Georgia</vt:lpstr>
      <vt:lpstr>NimbusRomNo9L-Regu</vt:lpstr>
      <vt:lpstr>Palatino Linotype</vt:lpstr>
      <vt:lpstr>tahoma</vt:lpstr>
      <vt:lpstr>Times New Roman</vt:lpstr>
      <vt:lpstr>Wingdings</vt:lpstr>
      <vt:lpstr>Office Theme</vt:lpstr>
      <vt:lpstr>T2: MODELLING AND ANALYSIS OF AD-HOC NETWORKS</vt:lpstr>
      <vt:lpstr>Introductions</vt:lpstr>
      <vt:lpstr>Dense Cooperative Wireless Cloud Network DIWINE - FP7 EU project  2013-2015 - €4m</vt:lpstr>
      <vt:lpstr>Tutorial Outline</vt:lpstr>
      <vt:lpstr>Ad hoc Networks  key ingredients</vt:lpstr>
      <vt:lpstr>Applications of ad-hoc networks</vt:lpstr>
      <vt:lpstr>Tutorial Outline</vt:lpstr>
      <vt:lpstr>Modelling ad hoc (random) networks</vt:lpstr>
      <vt:lpstr>Modelling ad hoc (random)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Pairwise Connection function</vt:lpstr>
      <vt:lpstr>PowerPoint Presentation</vt:lpstr>
      <vt:lpstr>Pairwise Connection function</vt:lpstr>
      <vt:lpstr>Pairwise Connection function</vt:lpstr>
      <vt:lpstr>Pairwise Connection function</vt:lpstr>
      <vt:lpstr>Anisotropically  radiating nodes</vt:lpstr>
      <vt:lpstr>Anisotropically  radiating nodes</vt:lpstr>
      <vt:lpstr>Multiple antennas</vt:lpstr>
      <vt:lpstr>Multiple antennas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Tutorial Outline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T2: MODELLING AND ANALYSIS OF AD-HOC NETWORKS</dc:title>
  <dc:creator>Orestis Georgiou</dc:creator>
  <cp:lastModifiedBy>Orestis Georgiou</cp:lastModifiedBy>
  <cp:revision>104</cp:revision>
  <dcterms:created xsi:type="dcterms:W3CDTF">2015-08-06T15:49:36Z</dcterms:created>
  <dcterms:modified xsi:type="dcterms:W3CDTF">2015-08-25T14:22:31Z</dcterms:modified>
</cp:coreProperties>
</file>