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8" r:id="rId2"/>
    <p:sldId id="259" r:id="rId3"/>
    <p:sldId id="343" r:id="rId4"/>
    <p:sldId id="344" r:id="rId5"/>
    <p:sldId id="275" r:id="rId6"/>
    <p:sldId id="329" r:id="rId7"/>
    <p:sldId id="342" r:id="rId8"/>
    <p:sldId id="309" r:id="rId9"/>
    <p:sldId id="319" r:id="rId10"/>
    <p:sldId id="325" r:id="rId11"/>
    <p:sldId id="330" r:id="rId12"/>
    <p:sldId id="340" r:id="rId13"/>
    <p:sldId id="326" r:id="rId14"/>
    <p:sldId id="328" r:id="rId15"/>
    <p:sldId id="264" r:id="rId16"/>
    <p:sldId id="265" r:id="rId17"/>
    <p:sldId id="267" r:id="rId18"/>
    <p:sldId id="270" r:id="rId19"/>
    <p:sldId id="278" r:id="rId20"/>
    <p:sldId id="279" r:id="rId21"/>
    <p:sldId id="280" r:id="rId22"/>
    <p:sldId id="310" r:id="rId23"/>
    <p:sldId id="281" r:id="rId24"/>
    <p:sldId id="287" r:id="rId25"/>
    <p:sldId id="285" r:id="rId26"/>
    <p:sldId id="303" r:id="rId27"/>
    <p:sldId id="284" r:id="rId28"/>
    <p:sldId id="282" r:id="rId29"/>
    <p:sldId id="288" r:id="rId30"/>
    <p:sldId id="306" r:id="rId31"/>
    <p:sldId id="291" r:id="rId32"/>
    <p:sldId id="292" r:id="rId33"/>
    <p:sldId id="316" r:id="rId34"/>
    <p:sldId id="300" r:id="rId35"/>
    <p:sldId id="334" r:id="rId36"/>
    <p:sldId id="336" r:id="rId37"/>
    <p:sldId id="337" r:id="rId38"/>
    <p:sldId id="331" r:id="rId39"/>
    <p:sldId id="272" r:id="rId40"/>
    <p:sldId id="338" r:id="rId41"/>
    <p:sldId id="341"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0985"/>
    <a:srgbClr val="0000CC"/>
    <a:srgbClr val="F7F7F7"/>
    <a:srgbClr val="3053C2"/>
    <a:srgbClr val="3333FF"/>
    <a:srgbClr val="0B3983"/>
    <a:srgbClr val="0F4EB5"/>
    <a:srgbClr val="0E5AB6"/>
    <a:srgbClr val="0D53A7"/>
    <a:srgbClr val="0162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showGuides="1">
      <p:cViewPr varScale="1">
        <p:scale>
          <a:sx n="110" d="100"/>
          <a:sy n="110" d="100"/>
        </p:scale>
        <p:origin x="126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209958021390225E-2"/>
          <c:y val="4.3012093117668161E-2"/>
          <c:w val="0.93873972786535576"/>
          <c:h val="0.8247665108233514"/>
        </c:manualLayout>
      </c:layout>
      <c:lineChart>
        <c:grouping val="standard"/>
        <c:varyColors val="0"/>
        <c:ser>
          <c:idx val="0"/>
          <c:order val="0"/>
          <c:tx>
            <c:strRef>
              <c:f>Sheet1!$B$1</c:f>
              <c:strCache>
                <c:ptCount val="1"/>
                <c:pt idx="0">
                  <c:v>Series 1</c:v>
                </c:pt>
              </c:strCache>
            </c:strRef>
          </c:tx>
          <c:spPr>
            <a:ln>
              <a:solidFill>
                <a:schemeClr val="accent2">
                  <a:lumMod val="75000"/>
                </a:schemeClr>
              </a:solidFill>
            </a:ln>
          </c:spPr>
          <c:marker>
            <c:symbol val="none"/>
          </c:marke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mooth val="0"/>
        </c:ser>
        <c:ser>
          <c:idx val="1"/>
          <c:order val="1"/>
          <c:tx>
            <c:strRef>
              <c:f>Sheet1!$C$1</c:f>
              <c:strCache>
                <c:ptCount val="1"/>
                <c:pt idx="0">
                  <c:v>Series 2</c:v>
                </c:pt>
              </c:strCache>
            </c:strRef>
          </c:tx>
          <c:spPr>
            <a:ln>
              <a:solidFill>
                <a:srgbClr val="0000CC"/>
              </a:solidFill>
            </a:ln>
          </c:spPr>
          <c:marker>
            <c:symbol val="none"/>
          </c:marke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mooth val="0"/>
        </c:ser>
        <c:ser>
          <c:idx val="2"/>
          <c:order val="2"/>
          <c:tx>
            <c:strRef>
              <c:f>Sheet1!$D$1</c:f>
              <c:strCache>
                <c:ptCount val="1"/>
                <c:pt idx="0">
                  <c:v>Series 3</c:v>
                </c:pt>
              </c:strCache>
            </c:strRef>
          </c:tx>
          <c:spPr>
            <a:ln>
              <a:solidFill>
                <a:schemeClr val="accent5">
                  <a:lumMod val="75000"/>
                </a:schemeClr>
              </a:solidFill>
            </a:ln>
          </c:spPr>
          <c:marker>
            <c:symbol val="none"/>
          </c:marker>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mooth val="0"/>
        </c:ser>
        <c:dLbls>
          <c:showLegendKey val="0"/>
          <c:showVal val="0"/>
          <c:showCatName val="0"/>
          <c:showSerName val="0"/>
          <c:showPercent val="0"/>
          <c:showBubbleSize val="0"/>
        </c:dLbls>
        <c:smooth val="0"/>
        <c:axId val="258058888"/>
        <c:axId val="258059272"/>
      </c:lineChart>
      <c:catAx>
        <c:axId val="258058888"/>
        <c:scaling>
          <c:orientation val="minMax"/>
        </c:scaling>
        <c:delete val="0"/>
        <c:axPos val="b"/>
        <c:numFmt formatCode="General" sourceLinked="0"/>
        <c:majorTickMark val="out"/>
        <c:minorTickMark val="none"/>
        <c:tickLblPos val="nextTo"/>
        <c:spPr>
          <a:ln w="19050">
            <a:solidFill>
              <a:srgbClr val="3333FF"/>
            </a:solidFill>
          </a:ln>
        </c:spPr>
        <c:crossAx val="258059272"/>
        <c:crosses val="autoZero"/>
        <c:auto val="1"/>
        <c:lblAlgn val="ctr"/>
        <c:lblOffset val="100"/>
        <c:noMultiLvlLbl val="0"/>
      </c:catAx>
      <c:valAx>
        <c:axId val="258059272"/>
        <c:scaling>
          <c:orientation val="minMax"/>
        </c:scaling>
        <c:delete val="0"/>
        <c:axPos val="l"/>
        <c:majorGridlines>
          <c:spPr>
            <a:ln>
              <a:solidFill>
                <a:schemeClr val="accent1">
                  <a:lumMod val="40000"/>
                  <a:lumOff val="60000"/>
                </a:schemeClr>
              </a:solidFill>
            </a:ln>
          </c:spPr>
        </c:majorGridlines>
        <c:numFmt formatCode="General" sourceLinked="1"/>
        <c:majorTickMark val="out"/>
        <c:minorTickMark val="none"/>
        <c:tickLblPos val="nextTo"/>
        <c:spPr>
          <a:ln w="19050">
            <a:solidFill>
              <a:srgbClr val="0000CC"/>
            </a:solidFill>
          </a:ln>
        </c:spPr>
        <c:crossAx val="258058888"/>
        <c:crosses val="autoZero"/>
        <c:crossBetween val="between"/>
      </c:valAx>
    </c:plotArea>
    <c:legend>
      <c:legendPos val="r"/>
      <c:layout>
        <c:manualLayout>
          <c:xMode val="edge"/>
          <c:yMode val="edge"/>
          <c:x val="8.5909961771838766E-2"/>
          <c:y val="4.083992118843964E-2"/>
          <c:w val="0.16105547652615554"/>
          <c:h val="0.21779724777322135"/>
        </c:manualLayout>
      </c:layout>
      <c:overlay val="0"/>
    </c:legend>
    <c:plotVisOnly val="1"/>
    <c:dispBlanksAs val="gap"/>
    <c:showDLblsOverMax val="0"/>
  </c:chart>
  <c:txPr>
    <a:bodyPr/>
    <a:lstStyle/>
    <a:p>
      <a:pPr>
        <a:defRPr sz="1800">
          <a:latin typeface="Arial" pitchFamily="34" charset="0"/>
          <a:cs typeface="Arial" pitchFamily="34" charset="0"/>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D53028-CD26-45D4-85E9-580880C26BBC}" type="datetimeFigureOut">
              <a:rPr lang="en-GB" smtClean="0"/>
              <a:pPr/>
              <a:t>05/06/2015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40E1B4-FAD0-4855-80F2-EEE93B4A5EDF}" type="slidenum">
              <a:rPr lang="en-GB" smtClean="0"/>
              <a:pPr/>
              <a:t>‹#›</a:t>
            </a:fld>
            <a:endParaRPr lang="en-GB"/>
          </a:p>
        </p:txBody>
      </p:sp>
    </p:spTree>
    <p:extLst>
      <p:ext uri="{BB962C8B-B14F-4D97-AF65-F5344CB8AC3E}">
        <p14:creationId xmlns:p14="http://schemas.microsoft.com/office/powerpoint/2010/main" val="2635956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29E5A63-8027-4D68-BB1C-764C01786EEC}" type="slidenum">
              <a:rPr lang="en-GB" smtClean="0"/>
              <a:pPr/>
              <a:t>1</a:t>
            </a:fld>
            <a:endParaRPr lang="en-GB"/>
          </a:p>
        </p:txBody>
      </p:sp>
    </p:spTree>
    <p:extLst>
      <p:ext uri="{BB962C8B-B14F-4D97-AF65-F5344CB8AC3E}">
        <p14:creationId xmlns:p14="http://schemas.microsoft.com/office/powerpoint/2010/main" val="889540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DEBA011-A229-204C-86EC-34D4ACF76782}" type="slidenum">
              <a:rPr lang="en-US" smtClean="0"/>
              <a:pPr/>
              <a:t>3</a:t>
            </a:fld>
            <a:endParaRPr lang="en-US"/>
          </a:p>
        </p:txBody>
      </p:sp>
    </p:spTree>
    <p:extLst>
      <p:ext uri="{BB962C8B-B14F-4D97-AF65-F5344CB8AC3E}">
        <p14:creationId xmlns:p14="http://schemas.microsoft.com/office/powerpoint/2010/main" val="3593610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F76A477-6A0A-4950-B24E-F0B4F51F1D8B}" type="slidenum">
              <a:rPr lang="en-GB" smtClean="0"/>
              <a:pPr/>
              <a:t>11</a:t>
            </a:fld>
            <a:endParaRPr lang="en-GB"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z="1800" smtClean="0"/>
          </a:p>
        </p:txBody>
      </p:sp>
    </p:spTree>
    <p:extLst>
      <p:ext uri="{BB962C8B-B14F-4D97-AF65-F5344CB8AC3E}">
        <p14:creationId xmlns:p14="http://schemas.microsoft.com/office/powerpoint/2010/main" val="3660302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Level 1 residuals = measurement error</a:t>
            </a:r>
            <a:endParaRPr lang="en-US" dirty="0"/>
          </a:p>
        </p:txBody>
      </p:sp>
      <p:sp>
        <p:nvSpPr>
          <p:cNvPr id="4" name="Slide Number Placeholder 3"/>
          <p:cNvSpPr>
            <a:spLocks noGrp="1"/>
          </p:cNvSpPr>
          <p:nvPr>
            <p:ph type="sldNum" sz="quarter" idx="10"/>
          </p:nvPr>
        </p:nvSpPr>
        <p:spPr/>
        <p:txBody>
          <a:bodyPr/>
          <a:lstStyle/>
          <a:p>
            <a:fld id="{F5355803-5A48-CC41-AF92-8C07FAC77D7A}" type="slidenum">
              <a:rPr lang="en-US" smtClean="0"/>
              <a:pPr/>
              <a:t>14</a:t>
            </a:fld>
            <a:endParaRPr lang="en-US"/>
          </a:p>
        </p:txBody>
      </p:sp>
    </p:spTree>
    <p:extLst>
      <p:ext uri="{BB962C8B-B14F-4D97-AF65-F5344CB8AC3E}">
        <p14:creationId xmlns:p14="http://schemas.microsoft.com/office/powerpoint/2010/main" val="800873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4E3F8E5-124C-4625-9AFE-C7159EAA1403}" type="slidenum">
              <a:rPr lang="en-GB" altLang="en-US">
                <a:latin typeface="Calibri" panose="020F0502020204030204" pitchFamily="34" charset="0"/>
              </a:rPr>
              <a:pPr eaLnBrk="1" hangingPunct="1"/>
              <a:t>35</a:t>
            </a:fld>
            <a:endParaRPr lang="en-GB" altLang="en-US">
              <a:latin typeface="Calibri" panose="020F0502020204030204" pitchFamily="34" charset="0"/>
            </a:endParaRPr>
          </a:p>
        </p:txBody>
      </p:sp>
    </p:spTree>
    <p:extLst>
      <p:ext uri="{BB962C8B-B14F-4D97-AF65-F5344CB8AC3E}">
        <p14:creationId xmlns:p14="http://schemas.microsoft.com/office/powerpoint/2010/main" val="783641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mtClean="0"/>
              <a:t>Lambda is a smoothing parameter. There is always a lot of debate about how to choose it, which is probably why the lasso is not used much in epidemiology. However the choice will be unimportant here because I will be looking at how the estimates change as the smoothing parameter changes, which is one of the outputs of the lars package</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556210-DFB9-4D57-B6C1-A2CF6D616124}" type="slidenum">
              <a:rPr lang="en-GB" altLang="en-US">
                <a:latin typeface="Calibri" panose="020F0502020204030204" pitchFamily="34" charset="0"/>
              </a:rPr>
              <a:pPr eaLnBrk="1" hangingPunct="1"/>
              <a:t>36</a:t>
            </a:fld>
            <a:endParaRPr lang="en-GB" altLang="en-US">
              <a:latin typeface="Calibri" panose="020F0502020204030204" pitchFamily="34" charset="0"/>
            </a:endParaRPr>
          </a:p>
        </p:txBody>
      </p:sp>
    </p:spTree>
    <p:extLst>
      <p:ext uri="{BB962C8B-B14F-4D97-AF65-F5344CB8AC3E}">
        <p14:creationId xmlns:p14="http://schemas.microsoft.com/office/powerpoint/2010/main" val="3917459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mtClean="0"/>
              <a:t>It has been proved that the lasso will choose the variable that best explains the data. Therefore we conclude that the hypothesis represented by that variable offers the best explanation for the effect of the exposure over the life course</a:t>
            </a:r>
          </a:p>
          <a:p>
            <a:r>
              <a:rPr lang="en-GB" altLang="en-US" smtClean="0"/>
              <a:t>There is always a single answer. Under the Mishra et al approach, there may be several hypotheses that ‘pass the test’ – meaning there may be several hypotheses with p-values above the threshold. Under this approach there is never the situation of having to choose between hypotheses.  The Mishra et al approach  compares each hypothesis against a saturated model, which may or may not have a strong association with the outcome. If there is one number that this approach relies on, it’s the R-squared value, which (in this approach) one looks at straight away and therefore straight away can see if its too small.</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6CB1AA-80E0-4710-BB20-37F373429ABD}" type="slidenum">
              <a:rPr lang="en-GB" altLang="en-US">
                <a:latin typeface="Calibri" panose="020F0502020204030204" pitchFamily="34" charset="0"/>
              </a:rPr>
              <a:pPr eaLnBrk="1" hangingPunct="1"/>
              <a:t>37</a:t>
            </a:fld>
            <a:endParaRPr lang="en-GB" altLang="en-US">
              <a:latin typeface="Calibri" panose="020F0502020204030204" pitchFamily="34" charset="0"/>
            </a:endParaRPr>
          </a:p>
        </p:txBody>
      </p:sp>
    </p:spTree>
    <p:extLst>
      <p:ext uri="{BB962C8B-B14F-4D97-AF65-F5344CB8AC3E}">
        <p14:creationId xmlns:p14="http://schemas.microsoft.com/office/powerpoint/2010/main" val="110447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04BF69B4-33A2-4ED5-8066-1ADB6A7A10D7}" type="datetimeFigureOut">
              <a:rPr lang="en-US" smtClean="0"/>
              <a:pPr/>
              <a:t>6/5/2015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BF69B4-33A2-4ED5-8066-1ADB6A7A10D7}" type="datetimeFigureOut">
              <a:rPr lang="en-US" smtClean="0"/>
              <a:pPr/>
              <a:t>6/5/2015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BF69B4-33A2-4ED5-8066-1ADB6A7A10D7}" type="datetimeFigureOut">
              <a:rPr lang="en-US" smtClean="0"/>
              <a:pPr/>
              <a:t>6/5/2015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BF69B4-33A2-4ED5-8066-1ADB6A7A10D7}" type="datetimeFigureOut">
              <a:rPr lang="en-US" smtClean="0"/>
              <a:pPr/>
              <a:t>6/5/2015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96752"/>
            <a:ext cx="8640960" cy="4929411"/>
          </a:xfrm>
        </p:spPr>
        <p:txBody>
          <a:bodyPr/>
          <a:lstStyle>
            <a:lvl5pPr>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Footer Placeholder 4"/>
          <p:cNvSpPr>
            <a:spLocks noGrp="1"/>
          </p:cNvSpPr>
          <p:nvPr>
            <p:ph type="ftr" sz="quarter" idx="10"/>
          </p:nvPr>
        </p:nvSpPr>
        <p:spPr/>
        <p:txBody>
          <a:bodyPr/>
          <a:lstStyle>
            <a:lvl1pPr>
              <a:defRPr/>
            </a:lvl1pPr>
          </a:lstStyle>
          <a:p>
            <a:pPr>
              <a:defRPr/>
            </a:pPr>
            <a:endParaRPr lang="en-GB"/>
          </a:p>
        </p:txBody>
      </p:sp>
      <p:sp>
        <p:nvSpPr>
          <p:cNvPr id="5" name="Slide Number Placeholder 5"/>
          <p:cNvSpPr>
            <a:spLocks noGrp="1"/>
          </p:cNvSpPr>
          <p:nvPr>
            <p:ph type="sldNum" sz="quarter" idx="11"/>
          </p:nvPr>
        </p:nvSpPr>
        <p:spPr/>
        <p:txBody>
          <a:bodyPr/>
          <a:lstStyle>
            <a:lvl1pPr>
              <a:defRPr/>
            </a:lvl1pPr>
          </a:lstStyle>
          <a:p>
            <a:fld id="{68EDF5EC-214E-4A8B-B378-73B2E48C81C4}" type="slidenum">
              <a:rPr lang="en-GB" altLang="en-US"/>
              <a:pPr/>
              <a:t>‹#›</a:t>
            </a:fld>
            <a:endParaRPr lang="en-GB" altLang="en-US"/>
          </a:p>
        </p:txBody>
      </p:sp>
      <p:sp>
        <p:nvSpPr>
          <p:cNvPr id="6" name="Date Placeholder 6"/>
          <p:cNvSpPr>
            <a:spLocks noGrp="1"/>
          </p:cNvSpPr>
          <p:nvPr>
            <p:ph type="dt" sz="half" idx="12"/>
          </p:nvPr>
        </p:nvSpPr>
        <p:spPr/>
        <p:txBody>
          <a:bodyPr/>
          <a:lstStyle>
            <a:lvl1pPr>
              <a:defRPr/>
            </a:lvl1pPr>
          </a:lstStyle>
          <a:p>
            <a:pPr>
              <a:defRPr/>
            </a:pPr>
            <a:r>
              <a:rPr lang="en-GB"/>
              <a:t>13 January 2014</a:t>
            </a:r>
            <a:endParaRPr lang="en-GB" dirty="0"/>
          </a:p>
        </p:txBody>
      </p:sp>
    </p:spTree>
    <p:extLst>
      <p:ext uri="{BB962C8B-B14F-4D97-AF65-F5344CB8AC3E}">
        <p14:creationId xmlns:p14="http://schemas.microsoft.com/office/powerpoint/2010/main" val="1132925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BF69B4-33A2-4ED5-8066-1ADB6A7A10D7}" type="datetimeFigureOut">
              <a:rPr lang="en-US" smtClean="0"/>
              <a:pPr/>
              <a:t>6/5/2015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3F7E35-720F-4B85-A10F-867CB0EF2A2B}" type="slidenum">
              <a:rPr lang="en-GB" smtClean="0"/>
              <a:pPr/>
              <a:t>‹#›</a:t>
            </a:fld>
            <a:endParaRPr lang="en-GB"/>
          </a:p>
        </p:txBody>
      </p:sp>
      <p:graphicFrame>
        <p:nvGraphicFramePr>
          <p:cNvPr id="6" name="Chart 5"/>
          <p:cNvGraphicFramePr/>
          <p:nvPr userDrawn="1"/>
        </p:nvGraphicFramePr>
        <p:xfrm>
          <a:off x="857224" y="1397000"/>
          <a:ext cx="7572428" cy="453233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aseline="0">
                <a:latin typeface="Arial" panose="020B0604020202020204"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2800" baseline="0"/>
            </a:lvl1pPr>
            <a:lvl2pPr>
              <a:defRPr baseline="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04BF69B4-33A2-4ED5-8066-1ADB6A7A10D7}" type="datetimeFigureOut">
              <a:rPr lang="en-US" smtClean="0"/>
              <a:pPr/>
              <a:t>6/5/2015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BF69B4-33A2-4ED5-8066-1ADB6A7A10D7}" type="datetimeFigureOut">
              <a:rPr lang="en-US" smtClean="0"/>
              <a:pPr/>
              <a:t>6/5/2015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baseline="0">
                <a:latin typeface="Arial" panose="020B0604020202020204" pitchFamily="34" charset="0"/>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BF69B4-33A2-4ED5-8066-1ADB6A7A10D7}" type="datetimeFigureOut">
              <a:rPr lang="en-US" smtClean="0"/>
              <a:pPr/>
              <a:t>6/5/2015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BF69B4-33A2-4ED5-8066-1ADB6A7A10D7}" type="datetimeFigureOut">
              <a:rPr lang="en-US" smtClean="0"/>
              <a:pPr/>
              <a:t>6/5/2015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aseline="0">
                <a:latin typeface="Arial" panose="020B0604020202020204" pitchFamily="34" charset="0"/>
              </a:defRPr>
            </a:lvl1p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04BF69B4-33A2-4ED5-8066-1ADB6A7A10D7}" type="datetimeFigureOut">
              <a:rPr lang="en-US" smtClean="0"/>
              <a:pPr/>
              <a:t>6/5/2015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BF69B4-33A2-4ED5-8066-1ADB6A7A10D7}" type="datetimeFigureOut">
              <a:rPr lang="en-US" smtClean="0"/>
              <a:pPr/>
              <a:t>6/5/2015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BF69B4-33A2-4ED5-8066-1ADB6A7A10D7}" type="datetimeFigureOut">
              <a:rPr lang="en-US" smtClean="0"/>
              <a:pPr/>
              <a:t>6/5/2015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3F7E35-720F-4B85-A10F-867CB0EF2A2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7F7F7"/>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BF69B4-33A2-4ED5-8066-1ADB6A7A10D7}" type="datetimeFigureOut">
              <a:rPr lang="en-US" smtClean="0"/>
              <a:pPr/>
              <a:t>6/5/2015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F7E35-720F-4B85-A10F-867CB0EF2A2B}" type="slidenum">
              <a:rPr lang="en-GB" smtClean="0"/>
              <a:pPr/>
              <a:t>‹#›</a:t>
            </a:fld>
            <a:endParaRPr lang="en-GB"/>
          </a:p>
        </p:txBody>
      </p:sp>
      <p:sp>
        <p:nvSpPr>
          <p:cNvPr id="7" name="Rectangle 6"/>
          <p:cNvSpPr/>
          <p:nvPr/>
        </p:nvSpPr>
        <p:spPr>
          <a:xfrm>
            <a:off x="0" y="6215082"/>
            <a:ext cx="9144000" cy="642918"/>
          </a:xfrm>
          <a:prstGeom prst="rect">
            <a:avLst/>
          </a:prstGeom>
          <a:solidFill>
            <a:srgbClr val="305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9" name="Straight Connector 8"/>
          <p:cNvCxnSpPr/>
          <p:nvPr/>
        </p:nvCxnSpPr>
        <p:spPr>
          <a:xfrm>
            <a:off x="0" y="6186507"/>
            <a:ext cx="9144000" cy="0"/>
          </a:xfrm>
          <a:prstGeom prst="line">
            <a:avLst/>
          </a:prstGeom>
          <a:ln w="571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5260" y="6286520"/>
            <a:ext cx="2853666" cy="483017"/>
          </a:xfrm>
          <a:prstGeom prst="rect">
            <a:avLst/>
          </a:prstGeom>
          <a:noFill/>
        </p:spPr>
        <p:txBody>
          <a:bodyPr wrap="none" rtlCol="0">
            <a:spAutoFit/>
          </a:bodyPr>
          <a:lstStyle/>
          <a:p>
            <a:pPr algn="ctr">
              <a:lnSpc>
                <a:spcPts val="1500"/>
              </a:lnSpc>
            </a:pPr>
            <a:r>
              <a:rPr lang="en-GB" sz="1300" b="1" dirty="0" smtClean="0">
                <a:solidFill>
                  <a:schemeClr val="bg1"/>
                </a:solidFill>
                <a:latin typeface="Garamond" pitchFamily="18" charset="0"/>
                <a:ea typeface="Arial Unicode MS" pitchFamily="34" charset="-128"/>
                <a:cs typeface="Arial Unicode MS" pitchFamily="34" charset="-128"/>
              </a:rPr>
              <a:t>School</a:t>
            </a:r>
            <a:r>
              <a:rPr lang="en-GB" sz="1300" b="1" baseline="0" dirty="0" smtClean="0">
                <a:solidFill>
                  <a:schemeClr val="bg1"/>
                </a:solidFill>
                <a:latin typeface="Garamond" pitchFamily="18" charset="0"/>
                <a:ea typeface="Arial Unicode MS" pitchFamily="34" charset="-128"/>
                <a:cs typeface="Arial Unicode MS" pitchFamily="34" charset="-128"/>
              </a:rPr>
              <a:t> of</a:t>
            </a:r>
            <a:br>
              <a:rPr lang="en-GB" sz="1300" b="1" baseline="0" dirty="0" smtClean="0">
                <a:solidFill>
                  <a:schemeClr val="bg1"/>
                </a:solidFill>
                <a:latin typeface="Garamond" pitchFamily="18" charset="0"/>
                <a:ea typeface="Arial Unicode MS" pitchFamily="34" charset="-128"/>
                <a:cs typeface="Arial Unicode MS" pitchFamily="34" charset="-128"/>
              </a:rPr>
            </a:br>
            <a:r>
              <a:rPr lang="en-GB" sz="1500" b="1" baseline="0" dirty="0" smtClean="0">
                <a:solidFill>
                  <a:schemeClr val="bg1"/>
                </a:solidFill>
                <a:latin typeface="Garamond" pitchFamily="18" charset="0"/>
                <a:ea typeface="Arial Unicode MS" pitchFamily="34" charset="-128"/>
                <a:cs typeface="Arial Unicode MS" pitchFamily="34" charset="-128"/>
              </a:rPr>
              <a:t>Social and Community Medicine</a:t>
            </a:r>
            <a:endParaRPr lang="en-GB" sz="1500" b="1" dirty="0">
              <a:solidFill>
                <a:schemeClr val="bg1"/>
              </a:solidFill>
              <a:latin typeface="Garamond" pitchFamily="18" charset="0"/>
              <a:ea typeface="Arial Unicode MS" pitchFamily="34" charset="-128"/>
              <a:cs typeface="Arial Unicode MS" pitchFamily="34" charset="-128"/>
            </a:endParaRPr>
          </a:p>
        </p:txBody>
      </p:sp>
      <p:grpSp>
        <p:nvGrpSpPr>
          <p:cNvPr id="14" name="Group 13"/>
          <p:cNvGrpSpPr/>
          <p:nvPr/>
        </p:nvGrpSpPr>
        <p:grpSpPr>
          <a:xfrm>
            <a:off x="7431881" y="6319838"/>
            <a:ext cx="1559719" cy="500063"/>
            <a:chOff x="7431881" y="6319838"/>
            <a:chExt cx="1559719" cy="500063"/>
          </a:xfrm>
        </p:grpSpPr>
        <p:pic>
          <p:nvPicPr>
            <p:cNvPr id="12" name="Picture 8"/>
            <p:cNvPicPr>
              <a:picLocks noChangeAspect="1" noChangeArrowheads="1"/>
            </p:cNvPicPr>
            <p:nvPr userDrawn="1"/>
          </p:nvPicPr>
          <p:blipFill>
            <a:blip r:embed="rId15" cstate="print"/>
            <a:srcRect l="2044" t="6128" r="70913" b="8710"/>
            <a:stretch>
              <a:fillRect/>
            </a:stretch>
          </p:blipFill>
          <p:spPr bwMode="auto">
            <a:xfrm>
              <a:off x="7431881" y="6319838"/>
              <a:ext cx="409575" cy="419100"/>
            </a:xfrm>
            <a:prstGeom prst="rect">
              <a:avLst/>
            </a:prstGeom>
            <a:noFill/>
            <a:ln w="9525">
              <a:noFill/>
              <a:miter lim="800000"/>
              <a:headEnd/>
              <a:tailEnd/>
            </a:ln>
            <a:effectLst/>
          </p:spPr>
        </p:pic>
        <p:sp>
          <p:nvSpPr>
            <p:cNvPr id="13" name="Text Box 14"/>
            <p:cNvSpPr txBox="1">
              <a:spLocks noChangeArrowheads="1"/>
            </p:cNvSpPr>
            <p:nvPr userDrawn="1"/>
          </p:nvSpPr>
          <p:spPr bwMode="auto">
            <a:xfrm>
              <a:off x="7804150" y="6326188"/>
              <a:ext cx="1187450" cy="493713"/>
            </a:xfrm>
            <a:prstGeom prst="rect">
              <a:avLst/>
            </a:prstGeom>
            <a:noFill/>
            <a:ln w="9525">
              <a:noFill/>
              <a:miter lim="800000"/>
              <a:headEnd/>
              <a:tailEnd/>
            </a:ln>
            <a:effectLst/>
          </p:spPr>
          <p:txBody>
            <a:bodyPr wrap="none">
              <a:spAutoFit/>
            </a:bodyPr>
            <a:lstStyle/>
            <a:p>
              <a:pPr>
                <a:lnSpc>
                  <a:spcPct val="85000"/>
                </a:lnSpc>
              </a:pPr>
              <a:r>
                <a:rPr lang="en-GB" sz="1300" b="1" dirty="0">
                  <a:solidFill>
                    <a:srgbClr val="F9F9F9"/>
                  </a:solidFill>
                  <a:latin typeface="Garamond" pitchFamily="18" charset="0"/>
                </a:rPr>
                <a:t>University of</a:t>
              </a:r>
              <a:br>
                <a:rPr lang="en-GB" sz="1300" b="1" dirty="0">
                  <a:solidFill>
                    <a:srgbClr val="F9F9F9"/>
                  </a:solidFill>
                  <a:latin typeface="Garamond" pitchFamily="18" charset="0"/>
                </a:rPr>
              </a:br>
              <a:r>
                <a:rPr lang="en-GB" sz="1800" b="1" dirty="0">
                  <a:solidFill>
                    <a:srgbClr val="F9F9F9"/>
                  </a:solidFill>
                  <a:latin typeface="Garamond" pitchFamily="18" charset="0"/>
                </a:rPr>
                <a:t>BRISTOL</a:t>
              </a:r>
            </a:p>
          </p:txBody>
        </p:sp>
      </p:grpSp>
    </p:spTree>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ctr" defTabSz="914400" rtl="0" eaLnBrk="1" latinLnBrk="0" hangingPunct="1">
        <a:spcBef>
          <a:spcPct val="0"/>
        </a:spcBef>
        <a:buNone/>
        <a:defRPr sz="4400" b="1" kern="1200">
          <a:solidFill>
            <a:srgbClr val="090985"/>
          </a:solidFill>
          <a:latin typeface="Garamond" pitchFamily="18" charset="0"/>
          <a:ea typeface="+mj-ea"/>
          <a:cs typeface="+mj-cs"/>
        </a:defRPr>
      </a:lvl1pPr>
    </p:titleStyle>
    <p:bodyStyle>
      <a:lvl1pPr marL="342900" indent="-342900" algn="l" defTabSz="914400" rtl="0" eaLnBrk="1" latinLnBrk="0" hangingPunct="1">
        <a:spcBef>
          <a:spcPct val="20000"/>
        </a:spcBef>
        <a:buClr>
          <a:srgbClr val="3366CC"/>
        </a:buClr>
        <a:buFont typeface="Wingdings" pitchFamily="2" charset="2"/>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rgbClr val="3366CC"/>
        </a:buClr>
        <a:buSzPct val="75000"/>
        <a:buFont typeface="Wingdings" pitchFamily="2" charset="2"/>
        <a:buChar char="v"/>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rgbClr val="3366CC"/>
        </a:buClr>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3366CC"/>
        </a:buClr>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3366CC"/>
        </a:buClr>
        <a:buSzPct val="85000"/>
        <a:buFont typeface="Wingdings" pitchFamily="2" charset="2"/>
        <a:buChar char="Ø"/>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11.wmf"/><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5556" y="3356992"/>
            <a:ext cx="7992888" cy="2592288"/>
          </a:xfrm>
        </p:spPr>
        <p:txBody>
          <a:bodyPr rtlCol="0">
            <a:noAutofit/>
          </a:bodyPr>
          <a:lstStyle/>
          <a:p>
            <a:pPr fontAlgn="auto">
              <a:spcAft>
                <a:spcPts val="0"/>
              </a:spcAft>
              <a:defRPr/>
            </a:pPr>
            <a:r>
              <a:rPr lang="en-US" sz="2800" dirty="0" smtClean="0"/>
              <a:t>Kate Tilling, Corrie Macdonald-Wallis, Andrew Smith, Abigail Fraser, Laura Howe, Tom Palmer and Debbie </a:t>
            </a:r>
            <a:r>
              <a:rPr lang="en-US" sz="2800" dirty="0" err="1" smtClean="0"/>
              <a:t>Lawlor</a:t>
            </a:r>
            <a:endParaRPr lang="en-US" sz="2800" dirty="0"/>
          </a:p>
        </p:txBody>
      </p:sp>
      <p:sp>
        <p:nvSpPr>
          <p:cNvPr id="5" name="Title 4"/>
          <p:cNvSpPr>
            <a:spLocks noGrp="1"/>
          </p:cNvSpPr>
          <p:nvPr>
            <p:ph type="ctrTitle"/>
          </p:nvPr>
        </p:nvSpPr>
        <p:spPr>
          <a:xfrm>
            <a:off x="251520" y="1412777"/>
            <a:ext cx="8640960" cy="2187674"/>
          </a:xfrm>
        </p:spPr>
        <p:txBody>
          <a:bodyPr>
            <a:normAutofit fontScale="90000"/>
          </a:bodyPr>
          <a:lstStyle/>
          <a:p>
            <a:r>
              <a:rPr lang="en-GB" dirty="0" smtClean="0">
                <a:latin typeface="Arial" pitchFamily="34" charset="0"/>
                <a:cs typeface="Arial" pitchFamily="34" charset="0"/>
              </a:rPr>
              <a:t>Examining associations between gestational weight gain, </a:t>
            </a:r>
            <a:r>
              <a:rPr lang="en-GB" dirty="0" err="1" smtClean="0">
                <a:latin typeface="Arial" pitchFamily="34" charset="0"/>
                <a:cs typeface="Arial" pitchFamily="34" charset="0"/>
              </a:rPr>
              <a:t>birthweight</a:t>
            </a:r>
            <a:r>
              <a:rPr lang="en-GB" dirty="0" smtClean="0">
                <a:latin typeface="Arial" pitchFamily="34" charset="0"/>
                <a:cs typeface="Arial" pitchFamily="34" charset="0"/>
              </a:rPr>
              <a:t> and gestational age.</a:t>
            </a:r>
            <a:r>
              <a:rPr lang="en-GB" cap="all" dirty="0" smtClean="0"/>
              <a:t/>
            </a:r>
            <a:br>
              <a:rPr lang="en-GB" cap="all"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63"/>
          <p:cNvSpPr>
            <a:spLocks noGrp="1" noChangeArrowheads="1"/>
          </p:cNvSpPr>
          <p:nvPr>
            <p:ph type="title"/>
          </p:nvPr>
        </p:nvSpPr>
        <p:spPr>
          <a:xfrm>
            <a:off x="0" y="908720"/>
            <a:ext cx="9144000" cy="792088"/>
          </a:xfrm>
        </p:spPr>
        <p:txBody>
          <a:bodyPr>
            <a:normAutofit/>
          </a:bodyPr>
          <a:lstStyle/>
          <a:p>
            <a:r>
              <a:rPr lang="en-GB" dirty="0" smtClean="0">
                <a:cs typeface="Arial" charset="0"/>
              </a:rPr>
              <a:t>Multi-level linear models</a:t>
            </a:r>
          </a:p>
        </p:txBody>
      </p:sp>
      <p:sp>
        <p:nvSpPr>
          <p:cNvPr id="329792" name="Rectangle 64"/>
          <p:cNvSpPr>
            <a:spLocks noGrp="1" noChangeArrowheads="1"/>
          </p:cNvSpPr>
          <p:nvPr>
            <p:ph type="body" idx="1"/>
          </p:nvPr>
        </p:nvSpPr>
        <p:spPr>
          <a:xfrm>
            <a:off x="0" y="2870448"/>
            <a:ext cx="9144000" cy="3078832"/>
          </a:xfrm>
        </p:spPr>
        <p:txBody>
          <a:bodyPr/>
          <a:lstStyle/>
          <a:p>
            <a:r>
              <a:rPr lang="en-GB" dirty="0" smtClean="0">
                <a:cs typeface="Arial" charset="0"/>
              </a:rPr>
              <a:t>Effect of </a:t>
            </a:r>
            <a:r>
              <a:rPr lang="en-GB" i="1" dirty="0" smtClean="0">
                <a:cs typeface="Arial" charset="0"/>
              </a:rPr>
              <a:t>time </a:t>
            </a:r>
            <a:r>
              <a:rPr lang="en-GB" dirty="0" smtClean="0">
                <a:cs typeface="Arial" charset="0"/>
              </a:rPr>
              <a:t>varies between individuals (</a:t>
            </a:r>
            <a:r>
              <a:rPr lang="en-GB" dirty="0" smtClean="0">
                <a:solidFill>
                  <a:srgbClr val="FF0000"/>
                </a:solidFill>
                <a:cs typeface="Arial" charset="0"/>
              </a:rPr>
              <a:t>u</a:t>
            </a:r>
            <a:r>
              <a:rPr lang="en-GB" baseline="-25000" dirty="0" smtClean="0">
                <a:solidFill>
                  <a:srgbClr val="FF0000"/>
                </a:solidFill>
                <a:cs typeface="Arial" charset="0"/>
              </a:rPr>
              <a:t>1i</a:t>
            </a:r>
            <a:r>
              <a:rPr lang="en-GB" dirty="0" smtClean="0">
                <a:cs typeface="Arial" charset="0"/>
              </a:rPr>
              <a:t>)</a:t>
            </a:r>
          </a:p>
          <a:p>
            <a:r>
              <a:rPr lang="en-GB" dirty="0" smtClean="0">
                <a:cs typeface="Arial" charset="0"/>
              </a:rPr>
              <a:t>The model estimates:</a:t>
            </a:r>
          </a:p>
          <a:p>
            <a:pPr lvl="1"/>
            <a:r>
              <a:rPr lang="en-GB" sz="2400" dirty="0" smtClean="0">
                <a:cs typeface="Arial" charset="0"/>
              </a:rPr>
              <a:t>The average regression coefficients a and b</a:t>
            </a:r>
          </a:p>
          <a:p>
            <a:pPr lvl="1"/>
            <a:r>
              <a:rPr lang="en-GB" sz="2400" dirty="0" smtClean="0">
                <a:cs typeface="Arial" charset="0"/>
              </a:rPr>
              <a:t>Individual intercepts (a +</a:t>
            </a:r>
            <a:r>
              <a:rPr lang="en-GB" sz="2400" b="1" dirty="0" smtClean="0">
                <a:solidFill>
                  <a:srgbClr val="FF0000"/>
                </a:solidFill>
                <a:cs typeface="Arial" charset="0"/>
              </a:rPr>
              <a:t> u</a:t>
            </a:r>
            <a:r>
              <a:rPr lang="en-GB" sz="2400" b="1" baseline="-25000" dirty="0" smtClean="0">
                <a:solidFill>
                  <a:srgbClr val="FF0000"/>
                </a:solidFill>
                <a:cs typeface="Arial" charset="0"/>
              </a:rPr>
              <a:t>0</a:t>
            </a:r>
            <a:r>
              <a:rPr lang="en-GB" sz="2400" b="1" i="1" baseline="-25000" dirty="0" smtClean="0">
                <a:solidFill>
                  <a:srgbClr val="FF0000"/>
                </a:solidFill>
                <a:cs typeface="Arial" charset="0"/>
              </a:rPr>
              <a:t>i</a:t>
            </a:r>
            <a:r>
              <a:rPr lang="en-GB" sz="2400" dirty="0" smtClean="0">
                <a:cs typeface="Arial" charset="0"/>
              </a:rPr>
              <a:t>)</a:t>
            </a:r>
          </a:p>
          <a:p>
            <a:pPr lvl="1"/>
            <a:r>
              <a:rPr lang="en-GB" sz="2400" dirty="0" smtClean="0">
                <a:cs typeface="Arial" charset="0"/>
              </a:rPr>
              <a:t>Individual slopes (b+</a:t>
            </a:r>
            <a:r>
              <a:rPr lang="en-GB" sz="2400" b="1" dirty="0" smtClean="0">
                <a:solidFill>
                  <a:srgbClr val="FF0000"/>
                </a:solidFill>
                <a:cs typeface="Arial" charset="0"/>
              </a:rPr>
              <a:t>u</a:t>
            </a:r>
            <a:r>
              <a:rPr lang="en-GB" sz="2400" b="1" baseline="-25000" dirty="0" smtClean="0">
                <a:solidFill>
                  <a:srgbClr val="FF0000"/>
                </a:solidFill>
                <a:cs typeface="Arial" charset="0"/>
              </a:rPr>
              <a:t>1</a:t>
            </a:r>
            <a:r>
              <a:rPr lang="en-GB" sz="2400" b="1" i="1" baseline="-25000" dirty="0" smtClean="0">
                <a:solidFill>
                  <a:srgbClr val="FF0000"/>
                </a:solidFill>
                <a:cs typeface="Arial" charset="0"/>
              </a:rPr>
              <a:t>i</a:t>
            </a:r>
            <a:r>
              <a:rPr lang="en-GB" sz="2400" dirty="0" smtClean="0">
                <a:cs typeface="Arial" charset="0"/>
              </a:rPr>
              <a:t>)</a:t>
            </a:r>
          </a:p>
          <a:p>
            <a:pPr lvl="1"/>
            <a:r>
              <a:rPr lang="en-GB" sz="2400" dirty="0" smtClean="0">
                <a:cs typeface="Arial" charset="0"/>
              </a:rPr>
              <a:t>The </a:t>
            </a:r>
            <a:r>
              <a:rPr lang="en-GB" sz="2400" i="1" dirty="0" smtClean="0">
                <a:cs typeface="Arial" charset="0"/>
              </a:rPr>
              <a:t>covariance</a:t>
            </a:r>
            <a:r>
              <a:rPr lang="en-GB" sz="2400" dirty="0" smtClean="0">
                <a:cs typeface="Arial" charset="0"/>
              </a:rPr>
              <a:t> between the intercept and slope</a:t>
            </a:r>
          </a:p>
        </p:txBody>
      </p:sp>
      <p:sp>
        <p:nvSpPr>
          <p:cNvPr id="35844" name="Rectangle 65"/>
          <p:cNvSpPr>
            <a:spLocks noChangeArrowheads="1"/>
          </p:cNvSpPr>
          <p:nvPr/>
        </p:nvSpPr>
        <p:spPr bwMode="auto">
          <a:xfrm>
            <a:off x="0" y="1844824"/>
            <a:ext cx="8715375" cy="1224136"/>
          </a:xfrm>
          <a:prstGeom prst="rect">
            <a:avLst/>
          </a:prstGeom>
          <a:noFill/>
          <a:ln w="9525">
            <a:noFill/>
            <a:miter lim="800000"/>
            <a:headEnd/>
            <a:tailEnd/>
          </a:ln>
        </p:spPr>
        <p:txBody>
          <a:bodyPr/>
          <a:lstStyle/>
          <a:p>
            <a:pPr algn="ctr"/>
            <a:r>
              <a:rPr lang="en-GB" sz="2800" i="1" dirty="0" err="1">
                <a:cs typeface="Arial" charset="0"/>
              </a:rPr>
              <a:t>y</a:t>
            </a:r>
            <a:r>
              <a:rPr lang="en-GB" sz="2800" i="1" baseline="-25000" dirty="0" err="1">
                <a:cs typeface="Arial" charset="0"/>
              </a:rPr>
              <a:t>ij</a:t>
            </a:r>
            <a:r>
              <a:rPr lang="en-GB" sz="2800" i="1" dirty="0">
                <a:cs typeface="Arial" charset="0"/>
              </a:rPr>
              <a:t> </a:t>
            </a:r>
            <a:r>
              <a:rPr lang="en-GB" sz="2800" dirty="0">
                <a:cs typeface="Arial" charset="0"/>
              </a:rPr>
              <a:t>= a </a:t>
            </a:r>
            <a:r>
              <a:rPr lang="en-GB" sz="2800" dirty="0" smtClean="0">
                <a:cs typeface="Arial" charset="0"/>
              </a:rPr>
              <a:t>+ </a:t>
            </a:r>
            <a:r>
              <a:rPr lang="en-GB" sz="2800" b="1" dirty="0" smtClean="0">
                <a:solidFill>
                  <a:srgbClr val="FF0000"/>
                </a:solidFill>
                <a:cs typeface="Arial" charset="0"/>
              </a:rPr>
              <a:t>u</a:t>
            </a:r>
            <a:r>
              <a:rPr lang="en-GB" sz="2800" b="1" baseline="-25000" dirty="0" smtClean="0">
                <a:solidFill>
                  <a:srgbClr val="FF0000"/>
                </a:solidFill>
                <a:cs typeface="Arial" charset="0"/>
              </a:rPr>
              <a:t>0</a:t>
            </a:r>
            <a:r>
              <a:rPr lang="en-GB" sz="2800" b="1" i="1" baseline="-25000" dirty="0" smtClean="0">
                <a:solidFill>
                  <a:srgbClr val="FF0000"/>
                </a:solidFill>
                <a:cs typeface="Arial" charset="0"/>
              </a:rPr>
              <a:t>i</a:t>
            </a:r>
            <a:r>
              <a:rPr lang="en-GB" sz="2800" dirty="0" smtClean="0">
                <a:cs typeface="Arial" charset="0"/>
              </a:rPr>
              <a:t> + </a:t>
            </a:r>
            <a:r>
              <a:rPr lang="en-GB" sz="2800" dirty="0">
                <a:cs typeface="Arial" charset="0"/>
              </a:rPr>
              <a:t>(b+</a:t>
            </a:r>
            <a:r>
              <a:rPr lang="en-GB" sz="2800" b="1" dirty="0">
                <a:solidFill>
                  <a:srgbClr val="FF0000"/>
                </a:solidFill>
                <a:cs typeface="Arial" charset="0"/>
              </a:rPr>
              <a:t>u</a:t>
            </a:r>
            <a:r>
              <a:rPr lang="en-GB" sz="2800" b="1" baseline="-25000" dirty="0">
                <a:solidFill>
                  <a:srgbClr val="FF0000"/>
                </a:solidFill>
                <a:cs typeface="Arial" charset="0"/>
              </a:rPr>
              <a:t>1</a:t>
            </a:r>
            <a:r>
              <a:rPr lang="en-GB" sz="2800" b="1" i="1" baseline="-25000" dirty="0">
                <a:solidFill>
                  <a:srgbClr val="FF0000"/>
                </a:solidFill>
                <a:cs typeface="Arial" charset="0"/>
              </a:rPr>
              <a:t>i</a:t>
            </a:r>
            <a:r>
              <a:rPr lang="en-GB" sz="2800" dirty="0">
                <a:cs typeface="Arial" charset="0"/>
              </a:rPr>
              <a:t>)</a:t>
            </a:r>
            <a:r>
              <a:rPr lang="en-GB" sz="2800" i="1" dirty="0" err="1">
                <a:cs typeface="Arial" charset="0"/>
              </a:rPr>
              <a:t>t</a:t>
            </a:r>
            <a:r>
              <a:rPr lang="en-GB" sz="2800" i="1" baseline="-25000" dirty="0" err="1">
                <a:cs typeface="Arial" charset="0"/>
              </a:rPr>
              <a:t>ij</a:t>
            </a:r>
            <a:r>
              <a:rPr lang="en-GB" sz="2800" dirty="0">
                <a:cs typeface="Arial" charset="0"/>
              </a:rPr>
              <a:t> </a:t>
            </a:r>
            <a:r>
              <a:rPr lang="en-GB" sz="2800" dirty="0" smtClean="0">
                <a:cs typeface="Arial" charset="0"/>
              </a:rPr>
              <a:t>+ </a:t>
            </a:r>
            <a:r>
              <a:rPr lang="en-GB" sz="2800" dirty="0" err="1" smtClean="0">
                <a:cs typeface="Arial" charset="0"/>
              </a:rPr>
              <a:t>e</a:t>
            </a:r>
            <a:r>
              <a:rPr lang="en-GB" sz="2800" i="1" baseline="-25000" dirty="0" err="1" smtClean="0">
                <a:cs typeface="Arial" charset="0"/>
              </a:rPr>
              <a:t>ij</a:t>
            </a:r>
            <a:endParaRPr lang="en-GB" sz="2800" i="1" baseline="-25000" dirty="0" smtClean="0">
              <a:cs typeface="Arial" charset="0"/>
            </a:endParaRPr>
          </a:p>
          <a:p>
            <a:pPr algn="ctr"/>
            <a:endParaRPr lang="en-GB" sz="2000" i="1" baseline="-25000" dirty="0">
              <a:cs typeface="Arial" charset="0"/>
            </a:endParaRPr>
          </a:p>
          <a:p>
            <a:pPr algn="ctr">
              <a:buNone/>
            </a:pPr>
            <a:r>
              <a:rPr lang="en-GB" sz="2400" i="1" dirty="0" err="1" smtClean="0">
                <a:cs typeface="Arial" pitchFamily="34" charset="0"/>
              </a:rPr>
              <a:t>y</a:t>
            </a:r>
            <a:r>
              <a:rPr lang="en-GB" sz="2400" i="1" baseline="-25000" dirty="0" err="1" smtClean="0">
                <a:cs typeface="Arial" pitchFamily="34" charset="0"/>
              </a:rPr>
              <a:t>ij</a:t>
            </a:r>
            <a:r>
              <a:rPr lang="en-GB" sz="2400" dirty="0" smtClean="0">
                <a:cs typeface="Arial" pitchFamily="34" charset="0"/>
              </a:rPr>
              <a:t>=weight for individual </a:t>
            </a:r>
            <a:r>
              <a:rPr lang="en-GB" sz="2400" i="1" dirty="0" err="1" smtClean="0">
                <a:cs typeface="Arial" pitchFamily="34" charset="0"/>
              </a:rPr>
              <a:t>i</a:t>
            </a:r>
            <a:r>
              <a:rPr lang="en-GB" sz="2400" dirty="0" smtClean="0">
                <a:cs typeface="Arial" pitchFamily="34" charset="0"/>
              </a:rPr>
              <a:t> at occasion </a:t>
            </a:r>
            <a:r>
              <a:rPr lang="en-GB" sz="2400" i="1" dirty="0" smtClean="0">
                <a:cs typeface="Arial" pitchFamily="34" charset="0"/>
              </a:rPr>
              <a:t>j</a:t>
            </a:r>
            <a:r>
              <a:rPr lang="en-GB" sz="2400" dirty="0" smtClean="0">
                <a:cs typeface="Arial" pitchFamily="34" charset="0"/>
              </a:rPr>
              <a:t>, time </a:t>
            </a:r>
            <a:r>
              <a:rPr lang="en-GB" sz="2400" i="1" dirty="0" err="1" smtClean="0">
                <a:cs typeface="Arial" pitchFamily="34" charset="0"/>
              </a:rPr>
              <a:t>t</a:t>
            </a:r>
            <a:r>
              <a:rPr lang="en-GB" sz="2400" i="1" baseline="-25000" dirty="0" err="1" smtClean="0">
                <a:cs typeface="Arial" pitchFamily="34" charset="0"/>
              </a:rPr>
              <a:t>ij</a:t>
            </a:r>
            <a:endParaRPr lang="en-GB" sz="2400" i="1" baseline="-25000" dirty="0" smtClean="0">
              <a:cs typeface="Arial" pitchFamily="34" charset="0"/>
            </a:endParaRPr>
          </a:p>
        </p:txBody>
      </p:sp>
    </p:spTree>
    <p:extLst>
      <p:ext uri="{BB962C8B-B14F-4D97-AF65-F5344CB8AC3E}">
        <p14:creationId xmlns:p14="http://schemas.microsoft.com/office/powerpoint/2010/main" val="2058487581"/>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0"/>
            <a:ext cx="8229600" cy="1143000"/>
          </a:xfrm>
        </p:spPr>
        <p:txBody>
          <a:bodyPr>
            <a:normAutofit/>
          </a:bodyPr>
          <a:lstStyle/>
          <a:p>
            <a:pPr eaLnBrk="1" hangingPunct="1"/>
            <a:r>
              <a:rPr lang="en-GB" dirty="0" smtClean="0"/>
              <a:t>Shape of trajectory</a:t>
            </a:r>
          </a:p>
        </p:txBody>
      </p:sp>
      <p:sp>
        <p:nvSpPr>
          <p:cNvPr id="20483" name="Rectangle 3"/>
          <p:cNvSpPr>
            <a:spLocks noGrp="1" noChangeArrowheads="1"/>
          </p:cNvSpPr>
          <p:nvPr>
            <p:ph type="body" idx="1"/>
          </p:nvPr>
        </p:nvSpPr>
        <p:spPr>
          <a:xfrm>
            <a:off x="685800" y="908720"/>
            <a:ext cx="7772400" cy="5187281"/>
          </a:xfrm>
        </p:spPr>
        <p:txBody>
          <a:bodyPr>
            <a:normAutofit/>
          </a:bodyPr>
          <a:lstStyle/>
          <a:p>
            <a:pPr marL="609600" indent="-609600"/>
            <a:r>
              <a:rPr lang="en-GB" sz="2800" dirty="0" smtClean="0"/>
              <a:t>Linear – random intercept and slope.</a:t>
            </a:r>
          </a:p>
          <a:p>
            <a:pPr marL="609600" indent="-609600">
              <a:buNone/>
            </a:pPr>
            <a:r>
              <a:rPr lang="en-GB" sz="2800" dirty="0" smtClean="0"/>
              <a:t>May be unrealistic </a:t>
            </a:r>
          </a:p>
          <a:p>
            <a:r>
              <a:rPr lang="en-GB" sz="2800" dirty="0" smtClean="0"/>
              <a:t>Polynomial – with/without random effects</a:t>
            </a:r>
          </a:p>
          <a:p>
            <a:pPr marL="609600" indent="-609600">
              <a:buNone/>
            </a:pPr>
            <a:r>
              <a:rPr lang="en-GB" sz="2800" dirty="0" smtClean="0"/>
              <a:t>Which polynomial terms to include?</a:t>
            </a:r>
          </a:p>
          <a:p>
            <a:pPr marL="609600" indent="-609600">
              <a:buNone/>
            </a:pPr>
            <a:r>
              <a:rPr lang="en-GB" sz="2800" dirty="0" smtClean="0"/>
              <a:t>Simple polynomial may not be realistic</a:t>
            </a:r>
          </a:p>
          <a:p>
            <a:pPr marL="609600" indent="-609600"/>
            <a:r>
              <a:rPr lang="en-GB" sz="2800" dirty="0" smtClean="0"/>
              <a:t>Fractional polynomial  +/- random effects</a:t>
            </a:r>
          </a:p>
          <a:p>
            <a:pPr marL="0" indent="-609600">
              <a:buNone/>
            </a:pPr>
            <a:r>
              <a:rPr lang="en-GB" sz="2800" dirty="0" smtClean="0"/>
              <a:t>May not fit well at extremes, affected by outliers.</a:t>
            </a:r>
          </a:p>
          <a:p>
            <a:pPr marL="0" indent="-609600"/>
            <a:r>
              <a:rPr lang="en-GB" sz="2800" dirty="0" smtClean="0"/>
              <a:t>Splines +/- random effects</a:t>
            </a:r>
          </a:p>
        </p:txBody>
      </p:sp>
    </p:spTree>
    <p:extLst>
      <p:ext uri="{BB962C8B-B14F-4D97-AF65-F5344CB8AC3E}">
        <p14:creationId xmlns:p14="http://schemas.microsoft.com/office/powerpoint/2010/main" val="1017326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GB" altLang="en-US" dirty="0"/>
              <a:t>Best </a:t>
            </a:r>
            <a:r>
              <a:rPr lang="en-GB" altLang="en-US" dirty="0" smtClean="0"/>
              <a:t>fit </a:t>
            </a:r>
            <a:r>
              <a:rPr lang="en-GB" altLang="en-US" dirty="0"/>
              <a:t>polynomial has powers 3 and 33</a:t>
            </a:r>
          </a:p>
        </p:txBody>
      </p:sp>
      <p:pic>
        <p:nvPicPr>
          <p:cNvPr id="136196" name="Picture 4"/>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752600" y="1981200"/>
            <a:ext cx="5622925" cy="4114800"/>
          </a:xfrm>
          <a:noFill/>
          <a:ln/>
        </p:spPr>
      </p:pic>
    </p:spTree>
    <p:extLst>
      <p:ext uri="{BB962C8B-B14F-4D97-AF65-F5344CB8AC3E}">
        <p14:creationId xmlns:p14="http://schemas.microsoft.com/office/powerpoint/2010/main" val="8662540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735" y="413792"/>
            <a:ext cx="8677073" cy="1143000"/>
          </a:xfrm>
        </p:spPr>
        <p:txBody>
          <a:bodyPr>
            <a:normAutofit/>
          </a:bodyPr>
          <a:lstStyle/>
          <a:p>
            <a:r>
              <a:rPr lang="en-GB" dirty="0" smtClean="0"/>
              <a:t>Linear </a:t>
            </a:r>
            <a:r>
              <a:rPr lang="en-GB" dirty="0" err="1" smtClean="0"/>
              <a:t>spline</a:t>
            </a:r>
            <a:r>
              <a:rPr lang="en-GB" dirty="0" smtClean="0"/>
              <a:t> multilevel models</a:t>
            </a:r>
            <a:endParaRPr lang="en-GB" dirty="0"/>
          </a:p>
        </p:txBody>
      </p:sp>
      <p:sp>
        <p:nvSpPr>
          <p:cNvPr id="3" name="Content Placeholder 2"/>
          <p:cNvSpPr>
            <a:spLocks noGrp="1"/>
          </p:cNvSpPr>
          <p:nvPr>
            <p:ph idx="1"/>
          </p:nvPr>
        </p:nvSpPr>
        <p:spPr/>
        <p:txBody>
          <a:bodyPr/>
          <a:lstStyle/>
          <a:p>
            <a:r>
              <a:rPr lang="en-GB" dirty="0" smtClean="0"/>
              <a:t>Model the data as piecewise linear,</a:t>
            </a:r>
            <a:br>
              <a:rPr lang="en-GB" dirty="0" smtClean="0"/>
            </a:br>
            <a:r>
              <a:rPr lang="en-GB" dirty="0" smtClean="0">
                <a:solidFill>
                  <a:srgbClr val="FF0000"/>
                </a:solidFill>
              </a:rPr>
              <a:t>i.e. define periods of time during which growth rates are approximately linear</a:t>
            </a:r>
            <a:endParaRPr lang="en-GB" dirty="0" smtClean="0"/>
          </a:p>
          <a:p>
            <a:pPr>
              <a:buFont typeface="Wingdings" pitchFamily="2" charset="2"/>
              <a:buChar char="Ø"/>
            </a:pPr>
            <a:r>
              <a:rPr lang="en-GB" sz="2800" dirty="0" smtClean="0"/>
              <a:t>Simplification of the true curve</a:t>
            </a:r>
          </a:p>
          <a:p>
            <a:pPr>
              <a:buFont typeface="Wingdings" pitchFamily="2" charset="2"/>
              <a:buChar char="Ø"/>
            </a:pPr>
            <a:r>
              <a:rPr lang="en-GB" sz="2800" dirty="0" smtClean="0"/>
              <a:t>Produces easily interpretable coefficients when related to earlier exposures or later outcomes</a:t>
            </a:r>
          </a:p>
          <a:p>
            <a:pPr>
              <a:buFont typeface="Wingdings" pitchFamily="2" charset="2"/>
              <a:buChar char="Ø"/>
            </a:pPr>
            <a:r>
              <a:rPr lang="en-GB" dirty="0"/>
              <a:t>Choice of number/place knots.</a:t>
            </a:r>
          </a:p>
          <a:p>
            <a:pPr>
              <a:buFont typeface="Wingdings" pitchFamily="2" charset="2"/>
              <a:buChar char="Ø"/>
            </a:pPr>
            <a:endParaRPr lang="en-GB" sz="2800" dirty="0"/>
          </a:p>
        </p:txBody>
      </p:sp>
    </p:spTree>
    <p:extLst>
      <p:ext uri="{BB962C8B-B14F-4D97-AF65-F5344CB8AC3E}">
        <p14:creationId xmlns:p14="http://schemas.microsoft.com/office/powerpoint/2010/main" val="3190832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63"/>
          <p:cNvSpPr>
            <a:spLocks noGrp="1" noChangeArrowheads="1"/>
          </p:cNvSpPr>
          <p:nvPr>
            <p:ph type="title"/>
          </p:nvPr>
        </p:nvSpPr>
        <p:spPr>
          <a:xfrm>
            <a:off x="179512" y="692696"/>
            <a:ext cx="8715375" cy="833437"/>
          </a:xfrm>
        </p:spPr>
        <p:txBody>
          <a:bodyPr/>
          <a:lstStyle/>
          <a:p>
            <a:r>
              <a:rPr lang="en-GB" dirty="0" smtClean="0">
                <a:cs typeface="Arial" charset="0"/>
              </a:rPr>
              <a:t>Multilevel linear spline model</a:t>
            </a:r>
          </a:p>
        </p:txBody>
      </p:sp>
      <p:sp>
        <p:nvSpPr>
          <p:cNvPr id="329792" name="Rectangle 64"/>
          <p:cNvSpPr>
            <a:spLocks noGrp="1" noChangeArrowheads="1"/>
          </p:cNvSpPr>
          <p:nvPr>
            <p:ph type="body" idx="1"/>
          </p:nvPr>
        </p:nvSpPr>
        <p:spPr>
          <a:xfrm>
            <a:off x="175518" y="2204864"/>
            <a:ext cx="8716962" cy="4536504"/>
          </a:xfrm>
        </p:spPr>
        <p:txBody>
          <a:bodyPr>
            <a:normAutofit/>
          </a:bodyPr>
          <a:lstStyle/>
          <a:p>
            <a:endParaRPr lang="en-GB" sz="3400" dirty="0" smtClean="0">
              <a:latin typeface="Arial" charset="0"/>
              <a:cs typeface="Arial" charset="0"/>
            </a:endParaRPr>
          </a:p>
          <a:p>
            <a:r>
              <a:rPr lang="en-GB" sz="2800" dirty="0" smtClean="0">
                <a:cs typeface="Arial" charset="0"/>
              </a:rPr>
              <a:t>The model estimates:</a:t>
            </a:r>
          </a:p>
          <a:p>
            <a:pPr lvl="1"/>
            <a:r>
              <a:rPr lang="en-GB" sz="2400" dirty="0" smtClean="0">
                <a:cs typeface="Arial" charset="0"/>
              </a:rPr>
              <a:t>Individual intercepts</a:t>
            </a:r>
          </a:p>
          <a:p>
            <a:pPr lvl="1"/>
            <a:r>
              <a:rPr lang="en-GB" sz="2400" dirty="0" smtClean="0">
                <a:cs typeface="Arial" charset="0"/>
              </a:rPr>
              <a:t>Individual slopes between each set of knot points</a:t>
            </a:r>
          </a:p>
          <a:p>
            <a:pPr lvl="1"/>
            <a:r>
              <a:rPr lang="en-GB" sz="2400" dirty="0" smtClean="0">
                <a:cs typeface="Arial" charset="0"/>
              </a:rPr>
              <a:t>Variance in the intercept and slopes</a:t>
            </a:r>
          </a:p>
          <a:p>
            <a:pPr lvl="1"/>
            <a:r>
              <a:rPr lang="en-GB" sz="2400" dirty="0" smtClean="0">
                <a:cs typeface="Arial" charset="0"/>
              </a:rPr>
              <a:t>The </a:t>
            </a:r>
            <a:r>
              <a:rPr lang="en-GB" sz="2400" i="1" dirty="0" err="1" smtClean="0">
                <a:cs typeface="Arial" charset="0"/>
              </a:rPr>
              <a:t>covariances</a:t>
            </a:r>
            <a:r>
              <a:rPr lang="en-GB" sz="2400" dirty="0" smtClean="0">
                <a:cs typeface="Arial" charset="0"/>
              </a:rPr>
              <a:t> between the intercept and slopes</a:t>
            </a:r>
          </a:p>
          <a:p>
            <a:pPr lvl="1"/>
            <a:r>
              <a:rPr lang="en-GB" sz="2400" dirty="0" smtClean="0">
                <a:cs typeface="Arial" charset="0"/>
              </a:rPr>
              <a:t>Variance of the level-1 residuals (measurement error: allowed to vary with time)</a:t>
            </a:r>
          </a:p>
        </p:txBody>
      </p:sp>
      <p:sp>
        <p:nvSpPr>
          <p:cNvPr id="35844" name="Rectangle 65"/>
          <p:cNvSpPr>
            <a:spLocks noChangeArrowheads="1"/>
          </p:cNvSpPr>
          <p:nvPr/>
        </p:nvSpPr>
        <p:spPr bwMode="auto">
          <a:xfrm>
            <a:off x="158378" y="1591927"/>
            <a:ext cx="8715375" cy="782638"/>
          </a:xfrm>
          <a:prstGeom prst="rect">
            <a:avLst/>
          </a:prstGeom>
          <a:noFill/>
          <a:ln w="9525">
            <a:noFill/>
            <a:miter lim="800000"/>
            <a:headEnd/>
            <a:tailEnd/>
          </a:ln>
        </p:spPr>
        <p:txBody>
          <a:bodyPr/>
          <a:lstStyle/>
          <a:p>
            <a:pPr algn="ctr"/>
            <a:r>
              <a:rPr lang="en-GB" sz="3200" i="1" dirty="0" err="1">
                <a:cs typeface="Arial" charset="0"/>
              </a:rPr>
              <a:t>y</a:t>
            </a:r>
            <a:r>
              <a:rPr lang="en-GB" sz="3200" i="1" baseline="-25000" dirty="0" err="1">
                <a:cs typeface="Arial" charset="0"/>
              </a:rPr>
              <a:t>ij</a:t>
            </a:r>
            <a:r>
              <a:rPr lang="en-GB" sz="3200" i="1" dirty="0">
                <a:cs typeface="Arial" charset="0"/>
              </a:rPr>
              <a:t> </a:t>
            </a:r>
            <a:r>
              <a:rPr lang="en-GB" sz="3200" dirty="0">
                <a:cs typeface="Arial" charset="0"/>
              </a:rPr>
              <a:t>= a + </a:t>
            </a:r>
            <a:r>
              <a:rPr lang="en-GB" sz="3200" dirty="0">
                <a:solidFill>
                  <a:srgbClr val="FF0000"/>
                </a:solidFill>
                <a:cs typeface="Arial" charset="0"/>
              </a:rPr>
              <a:t>u</a:t>
            </a:r>
            <a:r>
              <a:rPr lang="en-GB" sz="3200" baseline="-25000" dirty="0">
                <a:solidFill>
                  <a:srgbClr val="FF0000"/>
                </a:solidFill>
                <a:cs typeface="Arial" charset="0"/>
              </a:rPr>
              <a:t>0</a:t>
            </a:r>
            <a:r>
              <a:rPr lang="en-GB" sz="3200" i="1" baseline="-25000" dirty="0">
                <a:solidFill>
                  <a:srgbClr val="FF0000"/>
                </a:solidFill>
                <a:cs typeface="Arial" charset="0"/>
              </a:rPr>
              <a:t>i </a:t>
            </a:r>
            <a:r>
              <a:rPr lang="en-GB" sz="3200" dirty="0">
                <a:cs typeface="Arial" charset="0"/>
              </a:rPr>
              <a:t>+ </a:t>
            </a:r>
            <a:r>
              <a:rPr lang="en-GB" sz="3200" dirty="0">
                <a:solidFill>
                  <a:srgbClr val="0070C0"/>
                </a:solidFill>
                <a:cs typeface="Arial" charset="0"/>
              </a:rPr>
              <a:t>∑</a:t>
            </a:r>
            <a:r>
              <a:rPr lang="en-GB" sz="3200" dirty="0">
                <a:cs typeface="Arial" charset="0"/>
              </a:rPr>
              <a:t>(</a:t>
            </a:r>
            <a:r>
              <a:rPr lang="el-GR" sz="3200" dirty="0">
                <a:cs typeface="Arial" charset="0"/>
              </a:rPr>
              <a:t>β</a:t>
            </a:r>
            <a:r>
              <a:rPr lang="en-GB" sz="3200" i="1" baseline="-25000" dirty="0" err="1" smtClean="0">
                <a:cs typeface="Arial" charset="0"/>
              </a:rPr>
              <a:t>k</a:t>
            </a:r>
            <a:r>
              <a:rPr lang="en-GB" sz="3200" dirty="0" err="1" smtClean="0">
                <a:cs typeface="Arial" charset="0"/>
              </a:rPr>
              <a:t>+</a:t>
            </a:r>
            <a:r>
              <a:rPr lang="en-GB" sz="3200" dirty="0" err="1" smtClean="0">
                <a:solidFill>
                  <a:srgbClr val="FF0000"/>
                </a:solidFill>
                <a:cs typeface="Arial" charset="0"/>
              </a:rPr>
              <a:t>u</a:t>
            </a:r>
            <a:r>
              <a:rPr lang="en-GB" sz="3200" i="1" baseline="-25000" dirty="0" err="1" smtClean="0">
                <a:solidFill>
                  <a:srgbClr val="FF0000"/>
                </a:solidFill>
                <a:cs typeface="Arial" charset="0"/>
              </a:rPr>
              <a:t>ik</a:t>
            </a:r>
            <a:r>
              <a:rPr lang="en-GB" sz="3200" dirty="0" smtClean="0">
                <a:cs typeface="Arial" charset="0"/>
              </a:rPr>
              <a:t>)</a:t>
            </a:r>
            <a:r>
              <a:rPr lang="en-GB" sz="3200" i="1" dirty="0" err="1" smtClean="0">
                <a:solidFill>
                  <a:srgbClr val="0070C0"/>
                </a:solidFill>
                <a:cs typeface="Arial" charset="0"/>
              </a:rPr>
              <a:t>s</a:t>
            </a:r>
            <a:r>
              <a:rPr lang="en-GB" sz="3200" i="1" baseline="-25000" dirty="0" err="1" smtClean="0">
                <a:solidFill>
                  <a:srgbClr val="0070C0"/>
                </a:solidFill>
                <a:cs typeface="Arial" charset="0"/>
              </a:rPr>
              <a:t>ijk</a:t>
            </a:r>
            <a:r>
              <a:rPr lang="en-GB" sz="3200" i="1" dirty="0">
                <a:cs typeface="Arial" charset="0"/>
              </a:rPr>
              <a:t>+</a:t>
            </a:r>
            <a:r>
              <a:rPr lang="en-GB" sz="3200" dirty="0">
                <a:cs typeface="Arial" charset="0"/>
              </a:rPr>
              <a:t> </a:t>
            </a:r>
            <a:r>
              <a:rPr lang="en-GB" sz="3200" dirty="0" err="1" smtClean="0">
                <a:cs typeface="Arial" charset="0"/>
              </a:rPr>
              <a:t>e</a:t>
            </a:r>
            <a:r>
              <a:rPr lang="en-GB" sz="3200" i="1" baseline="-25000" dirty="0" err="1" smtClean="0">
                <a:cs typeface="Arial" charset="0"/>
              </a:rPr>
              <a:t>ij</a:t>
            </a:r>
            <a:endParaRPr lang="en-GB" sz="3200" i="1" baseline="-25000" dirty="0" smtClean="0">
              <a:solidFill>
                <a:srgbClr val="0070C0"/>
              </a:solidFill>
              <a:cs typeface="Arial" charset="0"/>
            </a:endParaRPr>
          </a:p>
          <a:p>
            <a:pPr algn="ctr"/>
            <a:endParaRPr lang="en-GB" sz="2000" i="1" baseline="-25000" dirty="0" smtClean="0">
              <a:cs typeface="Arial" charset="0"/>
            </a:endParaRPr>
          </a:p>
          <a:p>
            <a:pPr algn="ctr"/>
            <a:r>
              <a:rPr lang="en-GB" sz="2800" i="1" dirty="0" err="1" smtClean="0">
                <a:cs typeface="Arial" pitchFamily="34" charset="0"/>
              </a:rPr>
              <a:t>y</a:t>
            </a:r>
            <a:r>
              <a:rPr lang="en-GB" sz="2800" i="1" baseline="-25000" dirty="0" err="1" smtClean="0">
                <a:cs typeface="Arial" pitchFamily="34" charset="0"/>
              </a:rPr>
              <a:t>ij</a:t>
            </a:r>
            <a:r>
              <a:rPr lang="en-GB" sz="2800" dirty="0" smtClean="0">
                <a:cs typeface="Arial" pitchFamily="34" charset="0"/>
              </a:rPr>
              <a:t>=weight for individual </a:t>
            </a:r>
            <a:r>
              <a:rPr lang="en-GB" sz="2800" i="1" dirty="0" err="1" smtClean="0">
                <a:cs typeface="Arial" pitchFamily="34" charset="0"/>
              </a:rPr>
              <a:t>i</a:t>
            </a:r>
            <a:r>
              <a:rPr lang="en-GB" sz="2800" dirty="0" smtClean="0">
                <a:cs typeface="Arial" pitchFamily="34" charset="0"/>
              </a:rPr>
              <a:t> at occasion </a:t>
            </a:r>
            <a:r>
              <a:rPr lang="en-GB" sz="2800" i="1" dirty="0" smtClean="0">
                <a:cs typeface="Arial" pitchFamily="34" charset="0"/>
              </a:rPr>
              <a:t>j</a:t>
            </a:r>
            <a:r>
              <a:rPr lang="en-GB" sz="2800" dirty="0" smtClean="0">
                <a:cs typeface="Arial" pitchFamily="34" charset="0"/>
              </a:rPr>
              <a:t>, time </a:t>
            </a:r>
            <a:r>
              <a:rPr lang="en-GB" sz="2800" i="1" dirty="0" err="1" smtClean="0">
                <a:cs typeface="Arial" pitchFamily="34" charset="0"/>
              </a:rPr>
              <a:t>t</a:t>
            </a:r>
            <a:r>
              <a:rPr lang="en-GB" sz="2800" i="1" baseline="-25000" dirty="0" err="1" smtClean="0">
                <a:cs typeface="Arial" pitchFamily="34" charset="0"/>
              </a:rPr>
              <a:t>ij</a:t>
            </a:r>
            <a:endParaRPr lang="en-GB" sz="2800" i="1" baseline="-25000" dirty="0" smtClean="0">
              <a:cs typeface="Arial" pitchFamily="34" charset="0"/>
            </a:endParaRPr>
          </a:p>
          <a:p>
            <a:pPr algn="ctr"/>
            <a:endParaRPr lang="en-GB" sz="3200" i="1" baseline="-25000" dirty="0">
              <a:cs typeface="Arial" charset="0"/>
            </a:endParaRPr>
          </a:p>
          <a:p>
            <a:pPr>
              <a:buNone/>
            </a:pPr>
            <a:endParaRPr lang="en-GB" sz="3200" i="1" dirty="0" smtClean="0">
              <a:latin typeface="Arial" pitchFamily="34" charset="0"/>
              <a:cs typeface="Arial" pitchFamily="34" charset="0"/>
            </a:endParaRPr>
          </a:p>
        </p:txBody>
      </p:sp>
    </p:spTree>
    <p:extLst>
      <p:ext uri="{BB962C8B-B14F-4D97-AF65-F5344CB8AC3E}">
        <p14:creationId xmlns:p14="http://schemas.microsoft.com/office/powerpoint/2010/main" val="1539583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97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9792"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normAutofit/>
          </a:bodyPr>
          <a:lstStyle/>
          <a:p>
            <a:r>
              <a:rPr lang="en-GB" sz="3200" dirty="0" smtClean="0">
                <a:latin typeface="Arial" pitchFamily="34" charset="0"/>
                <a:cs typeface="Arial" pitchFamily="34" charset="0"/>
              </a:rPr>
              <a:t>Gestational weight gain</a:t>
            </a:r>
            <a:endParaRPr lang="en-US" sz="3200" dirty="0" smtClean="0">
              <a:latin typeface="Arial" pitchFamily="34" charset="0"/>
              <a:cs typeface="Arial" pitchFamily="34" charset="0"/>
            </a:endParaRPr>
          </a:p>
        </p:txBody>
      </p:sp>
      <p:sp>
        <p:nvSpPr>
          <p:cNvPr id="19458" name="Content Placeholder 2"/>
          <p:cNvSpPr>
            <a:spLocks noGrp="1"/>
          </p:cNvSpPr>
          <p:nvPr>
            <p:ph idx="1"/>
          </p:nvPr>
        </p:nvSpPr>
        <p:spPr>
          <a:xfrm>
            <a:off x="457200" y="1196752"/>
            <a:ext cx="8229600" cy="5256584"/>
          </a:xfrm>
        </p:spPr>
        <p:txBody>
          <a:bodyPr/>
          <a:lstStyle/>
          <a:p>
            <a:r>
              <a:rPr lang="en-GB" dirty="0" smtClean="0"/>
              <a:t>Fractional polynomials used to find best-fitting pattern of weight gain</a:t>
            </a:r>
          </a:p>
          <a:p>
            <a:r>
              <a:rPr lang="en-GB" dirty="0" smtClean="0"/>
              <a:t>Linear </a:t>
            </a:r>
            <a:r>
              <a:rPr lang="en-GB" dirty="0" err="1" smtClean="0"/>
              <a:t>splines</a:t>
            </a:r>
            <a:r>
              <a:rPr lang="en-GB" dirty="0" smtClean="0"/>
              <a:t> used to approximate curve</a:t>
            </a:r>
          </a:p>
          <a:p>
            <a:r>
              <a:rPr lang="en-GB" dirty="0" smtClean="0"/>
              <a:t>Knots positioned at whole weeks of gestational age. </a:t>
            </a:r>
          </a:p>
          <a:p>
            <a:r>
              <a:rPr lang="en-GB" dirty="0" smtClean="0"/>
              <a:t>Optimal </a:t>
            </a:r>
            <a:r>
              <a:rPr lang="en-GB" dirty="0" err="1" smtClean="0"/>
              <a:t>knotpoints</a:t>
            </a:r>
            <a:r>
              <a:rPr lang="en-GB" dirty="0" smtClean="0"/>
              <a:t> at 18 and 28 weeks</a:t>
            </a:r>
          </a:p>
          <a:p>
            <a:r>
              <a:rPr lang="en-GB" dirty="0" smtClean="0"/>
              <a:t>For each individual, model estimates pre-pregnancy weight, weight gain from 0-18, 18-28 and 28-40 weeks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normAutofit/>
          </a:bodyPr>
          <a:lstStyle/>
          <a:p>
            <a:r>
              <a:rPr lang="en-GB" sz="3200" dirty="0" smtClean="0">
                <a:latin typeface="Arial" pitchFamily="34" charset="0"/>
                <a:cs typeface="Arial" pitchFamily="34" charset="0"/>
              </a:rPr>
              <a:t>Pattern of </a:t>
            </a:r>
            <a:r>
              <a:rPr lang="en-GB" sz="3200" dirty="0" smtClean="0">
                <a:solidFill>
                  <a:srgbClr val="FF0000"/>
                </a:solidFill>
                <a:latin typeface="Arial" pitchFamily="34" charset="0"/>
                <a:cs typeface="Arial" pitchFamily="34" charset="0"/>
              </a:rPr>
              <a:t>weight gain</a:t>
            </a:r>
            <a:endParaRPr lang="en-US" sz="3200" dirty="0" smtClean="0">
              <a:solidFill>
                <a:srgbClr val="FF0000"/>
              </a:solidFill>
              <a:latin typeface="Arial" pitchFamily="34" charset="0"/>
              <a:cs typeface="Arial" pitchFamily="34" charset="0"/>
            </a:endParaRPr>
          </a:p>
        </p:txBody>
      </p:sp>
      <p:pic>
        <p:nvPicPr>
          <p:cNvPr id="7170" name="Picture 2"/>
          <p:cNvPicPr>
            <a:picLocks noChangeAspect="1" noChangeArrowheads="1"/>
          </p:cNvPicPr>
          <p:nvPr/>
        </p:nvPicPr>
        <p:blipFill>
          <a:blip r:embed="rId2" cstate="print"/>
          <a:srcRect/>
          <a:stretch>
            <a:fillRect/>
          </a:stretch>
        </p:blipFill>
        <p:spPr bwMode="auto">
          <a:xfrm>
            <a:off x="1315240" y="1196753"/>
            <a:ext cx="6475994" cy="4752527"/>
          </a:xfrm>
          <a:prstGeom prst="rect">
            <a:avLst/>
          </a:prstGeom>
          <a:noFill/>
          <a:ln w="9525">
            <a:noFill/>
            <a:miter lim="800000"/>
            <a:headEnd/>
            <a:tailEnd/>
          </a:ln>
          <a:effectLst/>
        </p:spPr>
      </p:pic>
      <p:sp>
        <p:nvSpPr>
          <p:cNvPr id="4" name="TextBox 3"/>
          <p:cNvSpPr txBox="1"/>
          <p:nvPr/>
        </p:nvSpPr>
        <p:spPr>
          <a:xfrm>
            <a:off x="2699792" y="2636912"/>
            <a:ext cx="1368152" cy="369332"/>
          </a:xfrm>
          <a:prstGeom prst="rect">
            <a:avLst/>
          </a:prstGeom>
          <a:noFill/>
        </p:spPr>
        <p:txBody>
          <a:bodyPr wrap="square" rtlCol="0">
            <a:spAutoFit/>
          </a:bodyPr>
          <a:lstStyle/>
          <a:p>
            <a:r>
              <a:rPr lang="en-GB" dirty="0" smtClean="0"/>
              <a:t>0.31kg/wk</a:t>
            </a:r>
            <a:endParaRPr lang="en-GB" dirty="0"/>
          </a:p>
        </p:txBody>
      </p:sp>
      <p:cxnSp>
        <p:nvCxnSpPr>
          <p:cNvPr id="6" name="Straight Arrow Connector 5"/>
          <p:cNvCxnSpPr>
            <a:stCxn id="4" idx="2"/>
          </p:cNvCxnSpPr>
          <p:nvPr/>
        </p:nvCxnSpPr>
        <p:spPr>
          <a:xfrm>
            <a:off x="3383868" y="3006244"/>
            <a:ext cx="324036" cy="10708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572000" y="2132856"/>
            <a:ext cx="1224136" cy="369332"/>
          </a:xfrm>
          <a:prstGeom prst="rect">
            <a:avLst/>
          </a:prstGeom>
          <a:noFill/>
        </p:spPr>
        <p:txBody>
          <a:bodyPr wrap="square" rtlCol="0">
            <a:spAutoFit/>
          </a:bodyPr>
          <a:lstStyle/>
          <a:p>
            <a:r>
              <a:rPr lang="en-GB" dirty="0" smtClean="0"/>
              <a:t>0.56 kg/wk</a:t>
            </a:r>
            <a:endParaRPr lang="en-GB" dirty="0"/>
          </a:p>
        </p:txBody>
      </p:sp>
      <p:cxnSp>
        <p:nvCxnSpPr>
          <p:cNvPr id="8" name="Straight Arrow Connector 7"/>
          <p:cNvCxnSpPr/>
          <p:nvPr/>
        </p:nvCxnSpPr>
        <p:spPr>
          <a:xfrm>
            <a:off x="5076056" y="2492896"/>
            <a:ext cx="216024" cy="64807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228184" y="3140968"/>
            <a:ext cx="1440160" cy="369332"/>
          </a:xfrm>
          <a:prstGeom prst="rect">
            <a:avLst/>
          </a:prstGeom>
          <a:noFill/>
        </p:spPr>
        <p:txBody>
          <a:bodyPr wrap="square" rtlCol="0">
            <a:spAutoFit/>
          </a:bodyPr>
          <a:lstStyle/>
          <a:p>
            <a:r>
              <a:rPr lang="en-GB" dirty="0" smtClean="0"/>
              <a:t>0.52 kg/wk</a:t>
            </a:r>
            <a:endParaRPr lang="en-GB" dirty="0"/>
          </a:p>
        </p:txBody>
      </p:sp>
      <p:cxnSp>
        <p:nvCxnSpPr>
          <p:cNvPr id="11" name="Straight Arrow Connector 10"/>
          <p:cNvCxnSpPr/>
          <p:nvPr/>
        </p:nvCxnSpPr>
        <p:spPr>
          <a:xfrm flipH="1" flipV="1">
            <a:off x="6588224" y="2492896"/>
            <a:ext cx="288032" cy="64807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normAutofit/>
          </a:bodyPr>
          <a:lstStyle/>
          <a:p>
            <a:r>
              <a:rPr lang="en-GB" sz="3200" dirty="0" smtClean="0">
                <a:latin typeface="Arial" pitchFamily="34" charset="0"/>
                <a:cs typeface="Arial" pitchFamily="34" charset="0"/>
              </a:rPr>
              <a:t>Model fit</a:t>
            </a:r>
            <a:endParaRPr lang="en-US" sz="3200" dirty="0" smtClean="0">
              <a:latin typeface="Arial" pitchFamily="34" charset="0"/>
              <a:cs typeface="Arial" pitchFamily="34" charset="0"/>
            </a:endParaRPr>
          </a:p>
        </p:txBody>
      </p:sp>
      <p:graphicFrame>
        <p:nvGraphicFramePr>
          <p:cNvPr id="22577" name="Group 49"/>
          <p:cNvGraphicFramePr>
            <a:graphicFrameLocks noGrp="1"/>
          </p:cNvGraphicFramePr>
          <p:nvPr>
            <p:ph idx="1"/>
          </p:nvPr>
        </p:nvGraphicFramePr>
        <p:xfrm>
          <a:off x="899592" y="1340768"/>
          <a:ext cx="6999288" cy="4175760"/>
        </p:xfrm>
        <a:graphic>
          <a:graphicData uri="http://schemas.openxmlformats.org/drawingml/2006/table">
            <a:tbl>
              <a:tblPr bandRow="1">
                <a:tableStyleId>{69CF1AB2-1976-4502-BF36-3FF5EA218861}</a:tableStyleId>
              </a:tblPr>
              <a:tblGrid>
                <a:gridCol w="1440160"/>
                <a:gridCol w="1224136"/>
                <a:gridCol w="1383829"/>
                <a:gridCol w="1439863"/>
                <a:gridCol w="1511300"/>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Gestational age (weeks)</a:t>
                      </a:r>
                      <a:endParaRPr kumimoji="0" lang="en-US" sz="2000" b="1" i="0" u="none" strike="noStrike" cap="none" normalizeH="0" baseline="0" dirty="0" smtClean="0">
                        <a:ln>
                          <a:noFill/>
                        </a:ln>
                        <a:solidFill>
                          <a:srgbClr val="FFFFFF"/>
                        </a:solidFill>
                        <a:effectLst/>
                        <a:latin typeface="Calibri" pitchFamily="34"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rPr>
                        <a:t>Number of measures</a:t>
                      </a:r>
                      <a:endParaRPr kumimoji="0" lang="en-US" sz="2000" b="1" i="0" u="none" strike="noStrike" cap="none" normalizeH="0" baseline="0" dirty="0" smtClean="0">
                        <a:ln>
                          <a:noFill/>
                        </a:ln>
                        <a:solidFill>
                          <a:srgbClr val="F7F7F7"/>
                        </a:solidFill>
                        <a:effectLst/>
                        <a:latin typeface="Calibri" pitchFamily="34"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Actual weight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(mean (</a:t>
                      </a:r>
                      <a:r>
                        <a:rPr kumimoji="0" lang="en-GB" sz="2000" u="none" strike="noStrike" cap="none" normalizeH="0" baseline="0" dirty="0" err="1" smtClean="0">
                          <a:ln>
                            <a:noFill/>
                          </a:ln>
                          <a:effectLst/>
                        </a:rPr>
                        <a:t>sd</a:t>
                      </a:r>
                      <a:r>
                        <a:rPr kumimoji="0" lang="en-GB" sz="2000" u="none" strike="noStrike" cap="none" normalizeH="0" baseline="0" dirty="0" smtClean="0">
                          <a:ln>
                            <a:noFill/>
                          </a:ln>
                          <a:effectLst/>
                        </a:rPr>
                        <a:t>))</a:t>
                      </a:r>
                      <a:endParaRPr kumimoji="0" lang="en-US" sz="2000" b="1" i="0" u="none" strike="noStrike" cap="none" normalizeH="0" baseline="0" dirty="0" smtClean="0">
                        <a:ln>
                          <a:noFill/>
                        </a:ln>
                        <a:solidFill>
                          <a:srgbClr val="F7F7F7"/>
                        </a:solidFill>
                        <a:effectLst/>
                        <a:latin typeface="Calibri" pitchFamily="34"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Observed-predicted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(mean (</a:t>
                      </a:r>
                      <a:r>
                        <a:rPr kumimoji="0" lang="en-GB" sz="2000" u="none" strike="noStrike" cap="none" normalizeH="0" baseline="0" dirty="0" err="1" smtClean="0">
                          <a:ln>
                            <a:noFill/>
                          </a:ln>
                          <a:effectLst/>
                        </a:rPr>
                        <a:t>sd</a:t>
                      </a:r>
                      <a:r>
                        <a:rPr kumimoji="0" lang="en-GB" sz="2000" u="none" strike="noStrike" cap="none" normalizeH="0" baseline="0" dirty="0" smtClean="0">
                          <a:ln>
                            <a:noFill/>
                          </a:ln>
                          <a:effectLst/>
                        </a:rPr>
                        <a:t>))</a:t>
                      </a:r>
                      <a:endParaRPr kumimoji="0" lang="en-US" sz="2000" b="1" i="0" u="none" strike="noStrike" cap="none" normalizeH="0" baseline="0" dirty="0" smtClean="0">
                        <a:ln>
                          <a:noFill/>
                        </a:ln>
                        <a:solidFill>
                          <a:srgbClr val="F7F7F7"/>
                        </a:solidFill>
                        <a:effectLst/>
                        <a:latin typeface="Calibri" pitchFamily="34"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Observed-predicted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(95% range)</a:t>
                      </a:r>
                      <a:endParaRPr kumimoji="0" lang="en-US" sz="2000" b="1" i="0" u="none" strike="noStrike" cap="none" normalizeH="0" baseline="0" dirty="0" smtClean="0">
                        <a:ln>
                          <a:noFill/>
                        </a:ln>
                        <a:solidFill>
                          <a:srgbClr val="F7F7F7"/>
                        </a:solidFill>
                        <a:effectLst/>
                        <a:latin typeface="Calibri" pitchFamily="34" charset="0"/>
                      </a:endParaRPr>
                    </a:p>
                  </a:txBody>
                  <a:tcPr anchor="ct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&lt;8</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r>
                        <a:rPr lang="en-GB" sz="2000" dirty="0" smtClean="0"/>
                        <a:t>  1,106</a:t>
                      </a:r>
                      <a:endParaRPr lang="en-GB" sz="2000" dirty="0"/>
                    </a:p>
                  </a:txBody>
                  <a:tcPr horzOverflow="overflow"/>
                </a:tc>
                <a:tc>
                  <a:txBody>
                    <a:bodyPr/>
                    <a:lstStyle/>
                    <a:p>
                      <a:pPr algn="ctr"/>
                      <a:r>
                        <a:rPr lang="en-GB" sz="2000" dirty="0" smtClean="0"/>
                        <a:t>64.5 (12.4)</a:t>
                      </a:r>
                      <a:endParaRPr lang="en-GB" sz="2000" dirty="0"/>
                    </a:p>
                  </a:txBody>
                  <a:tcPr horzOverflow="overflow"/>
                </a:tc>
                <a:tc>
                  <a:txBody>
                    <a:bodyPr/>
                    <a:lstStyle/>
                    <a:p>
                      <a:pPr algn="ctr"/>
                      <a:r>
                        <a:rPr lang="en-GB" sz="2000" dirty="0" smtClean="0"/>
                        <a:t>  0.29</a:t>
                      </a:r>
                      <a:r>
                        <a:rPr lang="en-GB" sz="2000" baseline="0" dirty="0" smtClean="0"/>
                        <a:t> (0.7)</a:t>
                      </a:r>
                      <a:endParaRPr lang="en-GB" sz="2000" dirty="0"/>
                    </a:p>
                  </a:txBody>
                  <a:tcPr horzOverflow="overflow"/>
                </a:tc>
                <a:tc>
                  <a:txBody>
                    <a:bodyPr/>
                    <a:lstStyle/>
                    <a:p>
                      <a:pPr algn="ctr"/>
                      <a:r>
                        <a:rPr lang="en-GB" sz="2000" dirty="0" smtClean="0"/>
                        <a:t>-0.8, 1.4</a:t>
                      </a:r>
                      <a:endParaRPr lang="en-GB" sz="2000" dirty="0"/>
                    </a:p>
                  </a:txBody>
                  <a:tcP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8-13</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r>
                        <a:rPr lang="en-GB" sz="2000" dirty="0" smtClean="0"/>
                        <a:t>  8,723</a:t>
                      </a:r>
                      <a:endParaRPr lang="en-GB" sz="2000" dirty="0"/>
                    </a:p>
                  </a:txBody>
                  <a:tcPr horzOverflow="overflow"/>
                </a:tc>
                <a:tc>
                  <a:txBody>
                    <a:bodyPr/>
                    <a:lstStyle/>
                    <a:p>
                      <a:pPr algn="ctr"/>
                      <a:r>
                        <a:rPr lang="en-GB" sz="2000" dirty="0" smtClean="0"/>
                        <a:t>64.4 (11.9)</a:t>
                      </a:r>
                      <a:endParaRPr lang="en-GB" sz="2000" dirty="0"/>
                    </a:p>
                  </a:txBody>
                  <a:tcPr horzOverflow="overflow"/>
                </a:tc>
                <a:tc>
                  <a:txBody>
                    <a:bodyPr/>
                    <a:lstStyle/>
                    <a:p>
                      <a:pPr algn="ctr"/>
                      <a:r>
                        <a:rPr lang="en-GB" sz="2000" dirty="0" smtClean="0"/>
                        <a:t>-0.02 (0.7)</a:t>
                      </a:r>
                      <a:endParaRPr lang="en-GB" sz="2000" dirty="0"/>
                    </a:p>
                  </a:txBody>
                  <a:tcPr horzOverflow="overflow"/>
                </a:tc>
                <a:tc>
                  <a:txBody>
                    <a:bodyPr/>
                    <a:lstStyle/>
                    <a:p>
                      <a:pPr algn="ctr"/>
                      <a:r>
                        <a:rPr lang="en-GB" sz="2000" dirty="0" smtClean="0"/>
                        <a:t>-1.1, 1.0</a:t>
                      </a:r>
                      <a:endParaRPr lang="en-GB" sz="2000" dirty="0"/>
                    </a:p>
                  </a:txBody>
                  <a:tcP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dirty="0" smtClean="0">
                          <a:ln>
                            <a:noFill/>
                          </a:ln>
                          <a:effectLst/>
                        </a:rPr>
                        <a:t>13-18</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r>
                        <a:rPr lang="en-GB" sz="2000" dirty="0" smtClean="0"/>
                        <a:t>11,023</a:t>
                      </a:r>
                      <a:endParaRPr lang="en-GB" sz="2000" dirty="0"/>
                    </a:p>
                  </a:txBody>
                  <a:tcPr horzOverflow="overflow"/>
                </a:tc>
                <a:tc>
                  <a:txBody>
                    <a:bodyPr/>
                    <a:lstStyle/>
                    <a:p>
                      <a:pPr algn="ctr"/>
                      <a:r>
                        <a:rPr lang="en-GB" sz="2000" dirty="0" smtClean="0"/>
                        <a:t>65.6 (11.7)</a:t>
                      </a:r>
                      <a:endParaRPr lang="en-GB" sz="2000" dirty="0"/>
                    </a:p>
                  </a:txBody>
                  <a:tcPr horzOverflow="overflow"/>
                </a:tc>
                <a:tc>
                  <a:txBody>
                    <a:bodyPr/>
                    <a:lstStyle/>
                    <a:p>
                      <a:pPr algn="ctr"/>
                      <a:r>
                        <a:rPr lang="en-GB" sz="2000" dirty="0" smtClean="0"/>
                        <a:t>-0.09 (0.7)</a:t>
                      </a:r>
                      <a:endParaRPr lang="en-GB" sz="2000" dirty="0"/>
                    </a:p>
                  </a:txBody>
                  <a:tcPr horzOverflow="overflow"/>
                </a:tc>
                <a:tc>
                  <a:txBody>
                    <a:bodyPr/>
                    <a:lstStyle/>
                    <a:p>
                      <a:pPr algn="ctr"/>
                      <a:r>
                        <a:rPr lang="en-GB" sz="2000" dirty="0" smtClean="0"/>
                        <a:t>-1.3, 1.1</a:t>
                      </a:r>
                      <a:endParaRPr lang="en-GB" sz="2000" dirty="0"/>
                    </a:p>
                  </a:txBody>
                  <a:tcP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u="none" strike="noStrike" cap="none" normalizeH="0" baseline="0" smtClean="0">
                          <a:ln>
                            <a:noFill/>
                          </a:ln>
                          <a:effectLst/>
                        </a:rPr>
                        <a:t>18-23</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r>
                        <a:rPr lang="en-GB" sz="2000" dirty="0" smtClean="0"/>
                        <a:t>10,141</a:t>
                      </a:r>
                      <a:endParaRPr lang="en-GB" sz="2000" dirty="0"/>
                    </a:p>
                  </a:txBody>
                  <a:tcPr horzOverflow="overflow"/>
                </a:tc>
                <a:tc>
                  <a:txBody>
                    <a:bodyPr/>
                    <a:lstStyle/>
                    <a:p>
                      <a:pPr algn="ctr"/>
                      <a:r>
                        <a:rPr lang="en-GB" sz="2000" dirty="0" smtClean="0"/>
                        <a:t>68.0 (11.8)</a:t>
                      </a:r>
                      <a:endParaRPr lang="en-GB" sz="2000" dirty="0"/>
                    </a:p>
                  </a:txBody>
                  <a:tcPr horzOverflow="overflow"/>
                </a:tc>
                <a:tc>
                  <a:txBody>
                    <a:bodyPr/>
                    <a:lstStyle/>
                    <a:p>
                      <a:pPr algn="ctr"/>
                      <a:r>
                        <a:rPr lang="en-GB" sz="2000" dirty="0" smtClean="0"/>
                        <a:t>  0.07 (0.8)</a:t>
                      </a:r>
                      <a:endParaRPr lang="en-GB" sz="2000" dirty="0"/>
                    </a:p>
                  </a:txBody>
                  <a:tcPr horzOverflow="overflow"/>
                </a:tc>
                <a:tc>
                  <a:txBody>
                    <a:bodyPr/>
                    <a:lstStyle/>
                    <a:p>
                      <a:pPr algn="ctr"/>
                      <a:r>
                        <a:rPr lang="en-GB" sz="2000" dirty="0" smtClean="0"/>
                        <a:t>-1.1, 1.2</a:t>
                      </a:r>
                      <a:endParaRPr lang="en-GB" sz="2000" dirty="0"/>
                    </a:p>
                  </a:txBody>
                  <a:tcP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000" kern="1200" dirty="0" smtClean="0"/>
                        <a:t>23-28</a:t>
                      </a:r>
                      <a:endParaRPr lang="en-US" sz="2000" kern="1200" dirty="0" smtClean="0">
                        <a:solidFill>
                          <a:schemeClr val="tx1"/>
                        </a:solidFill>
                        <a:latin typeface="+mn-lt"/>
                        <a:ea typeface="+mn-ea"/>
                        <a:cs typeface="+mn-cs"/>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000" kern="1200" dirty="0" smtClean="0"/>
                        <a:t>11,570</a:t>
                      </a:r>
                      <a:endParaRPr lang="en-US" sz="2000" kern="1200" dirty="0" smtClean="0">
                        <a:solidFill>
                          <a:schemeClr val="tx1"/>
                        </a:solidFill>
                        <a:latin typeface="+mn-lt"/>
                        <a:ea typeface="+mn-ea"/>
                        <a:cs typeface="+mn-cs"/>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kern="1200" dirty="0" smtClean="0"/>
                        <a:t>70.7 (11.8)</a:t>
                      </a:r>
                      <a:endParaRPr lang="en-US" sz="2000" kern="1200" dirty="0" smtClean="0">
                        <a:solidFill>
                          <a:schemeClr val="tx1"/>
                        </a:solidFill>
                        <a:latin typeface="+mn-lt"/>
                        <a:ea typeface="+mn-ea"/>
                        <a:cs typeface="+mn-cs"/>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kern="1200" dirty="0" smtClean="0">
                          <a:solidFill>
                            <a:schemeClr val="tx1"/>
                          </a:solidFill>
                          <a:latin typeface="+mn-lt"/>
                          <a:ea typeface="+mn-ea"/>
                          <a:cs typeface="+mn-cs"/>
                        </a:rPr>
                        <a:t>  0.07 (0.8)</a:t>
                      </a: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kern="1200" dirty="0" smtClean="0">
                          <a:solidFill>
                            <a:schemeClr val="tx1"/>
                          </a:solidFill>
                          <a:latin typeface="+mn-lt"/>
                          <a:ea typeface="+mn-ea"/>
                          <a:cs typeface="+mn-cs"/>
                        </a:rPr>
                        <a:t>-1.2, 1.3</a:t>
                      </a:r>
                    </a:p>
                  </a:txBody>
                  <a:tcP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rPr>
                        <a:t>28-33</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rPr>
                        <a:t>17,467</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rPr>
                        <a:t>73.0 (11.8)</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rPr>
                        <a:t>-0.06 (0.8)</a:t>
                      </a: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rPr>
                        <a:t>-1.3, 1.2</a:t>
                      </a:r>
                    </a:p>
                  </a:txBody>
                  <a:tcP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000" kern="1200" dirty="0" smtClean="0"/>
                        <a:t>33-38</a:t>
                      </a:r>
                      <a:endParaRPr lang="en-US" sz="2000" kern="1200" dirty="0" smtClean="0">
                        <a:solidFill>
                          <a:schemeClr val="tx1"/>
                        </a:solidFill>
                        <a:latin typeface="+mn-lt"/>
                        <a:ea typeface="+mn-ea"/>
                        <a:cs typeface="+mn-cs"/>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000" kern="1200" dirty="0" smtClean="0"/>
                        <a:t>20,273</a:t>
                      </a:r>
                      <a:endParaRPr lang="en-US" sz="2000" kern="1200" dirty="0" smtClean="0">
                        <a:solidFill>
                          <a:schemeClr val="tx1"/>
                        </a:solidFill>
                        <a:latin typeface="+mn-lt"/>
                        <a:ea typeface="+mn-ea"/>
                        <a:cs typeface="+mn-cs"/>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kern="1200" dirty="0" smtClean="0"/>
                        <a:t>75.4 (12.0)</a:t>
                      </a:r>
                      <a:endParaRPr lang="en-US" sz="2000" kern="1200" dirty="0" smtClean="0">
                        <a:solidFill>
                          <a:schemeClr val="tx1"/>
                        </a:solidFill>
                        <a:latin typeface="+mn-lt"/>
                        <a:ea typeface="+mn-ea"/>
                        <a:cs typeface="+mn-cs"/>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kern="1200" dirty="0" smtClean="0">
                          <a:solidFill>
                            <a:schemeClr val="tx1"/>
                          </a:solidFill>
                          <a:latin typeface="+mn-lt"/>
                          <a:ea typeface="+mn-ea"/>
                          <a:cs typeface="+mn-cs"/>
                        </a:rPr>
                        <a:t>  0.02 (0.8)</a:t>
                      </a: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2000" kern="1200" dirty="0" smtClean="0">
                          <a:solidFill>
                            <a:schemeClr val="tx1"/>
                          </a:solidFill>
                          <a:latin typeface="+mn-lt"/>
                          <a:ea typeface="+mn-ea"/>
                          <a:cs typeface="+mn-cs"/>
                        </a:rPr>
                        <a:t>-1.2, 1.2</a:t>
                      </a:r>
                    </a:p>
                  </a:txBody>
                  <a:tcPr horzOverflow="overflow"/>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rPr>
                        <a:t>&gt;38</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rPr>
                        <a:t>10,419</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rPr>
                        <a:t>77.5 (12.1)</a:t>
                      </a:r>
                      <a:endParaRPr kumimoji="0" lang="en-US" sz="2000" b="0" i="0" u="none" strike="noStrike" cap="none" normalizeH="0" baseline="0" dirty="0" smtClean="0">
                        <a:ln>
                          <a:noFill/>
                        </a:ln>
                        <a:solidFill>
                          <a:srgbClr val="000000"/>
                        </a:solidFill>
                        <a:effectLst/>
                        <a:latin typeface="Calibri" pitchFamily="34"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rPr>
                        <a:t>  0.00 (0.7)</a:t>
                      </a: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rPr>
                        <a:t>-1.1, 1,2</a:t>
                      </a:r>
                    </a:p>
                  </a:txBody>
                  <a:tcPr horzOverflow="overflow"/>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normAutofit/>
          </a:bodyPr>
          <a:lstStyle/>
          <a:p>
            <a:r>
              <a:rPr lang="en-GB" sz="3200" dirty="0" smtClean="0">
                <a:latin typeface="Arial" pitchFamily="34" charset="0"/>
                <a:cs typeface="Arial" pitchFamily="34" charset="0"/>
              </a:rPr>
              <a:t>Parity and weight gain</a:t>
            </a:r>
            <a:endParaRPr lang="en-US" sz="3200" dirty="0" smtClean="0">
              <a:latin typeface="Arial" pitchFamily="34" charset="0"/>
              <a:cs typeface="Arial" pitchFamily="34" charset="0"/>
            </a:endParaRPr>
          </a:p>
        </p:txBody>
      </p:sp>
      <p:pic>
        <p:nvPicPr>
          <p:cNvPr id="6" name="Picture 5"/>
          <p:cNvPicPr/>
          <p:nvPr/>
        </p:nvPicPr>
        <p:blipFill>
          <a:blip r:embed="rId2" cstate="print"/>
          <a:srcRect/>
          <a:stretch>
            <a:fillRect/>
          </a:stretch>
        </p:blipFill>
        <p:spPr bwMode="auto">
          <a:xfrm>
            <a:off x="1475656" y="1268760"/>
            <a:ext cx="5668094" cy="404619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err="1" smtClean="0">
                <a:latin typeface="Arial" pitchFamily="34" charset="0"/>
                <a:cs typeface="Arial" pitchFamily="34" charset="0"/>
              </a:rPr>
              <a:t>Birthweight</a:t>
            </a:r>
            <a:r>
              <a:rPr lang="en-GB" sz="3200" dirty="0" smtClean="0">
                <a:latin typeface="Arial" pitchFamily="34" charset="0"/>
                <a:cs typeface="Arial" pitchFamily="34" charset="0"/>
              </a:rPr>
              <a:t> and GWG</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340768"/>
            <a:ext cx="8229600" cy="4785395"/>
          </a:xfrm>
        </p:spPr>
        <p:txBody>
          <a:bodyPr>
            <a:normAutofit/>
          </a:bodyPr>
          <a:lstStyle/>
          <a:p>
            <a:pPr>
              <a:buNone/>
            </a:pPr>
            <a:r>
              <a:rPr lang="en-US" sz="2800" dirty="0" smtClean="0"/>
              <a:t>BWT Mean=3.45kg, SD=0.52kg  N= 9398</a:t>
            </a:r>
          </a:p>
          <a:p>
            <a:pPr marL="0" indent="0">
              <a:buNone/>
            </a:pPr>
            <a:r>
              <a:rPr lang="en-US" sz="2800" dirty="0" smtClean="0">
                <a:solidFill>
                  <a:srgbClr val="0000CC"/>
                </a:solidFill>
              </a:rPr>
              <a:t>Regression of BWT on pre-pregnancy weight, IOM guidelines and covariates</a:t>
            </a:r>
          </a:p>
          <a:p>
            <a:pPr marL="514350" indent="-514350">
              <a:buNone/>
            </a:pPr>
            <a:r>
              <a:rPr lang="en-US" sz="2800" dirty="0" smtClean="0"/>
              <a:t>BWT increased by 0.006kg for each 1kg increase in pre-pregnancy weight</a:t>
            </a:r>
          </a:p>
          <a:p>
            <a:pPr marL="514350" indent="-514350">
              <a:buNone/>
            </a:pPr>
            <a:r>
              <a:rPr lang="en-US" sz="2800" dirty="0" smtClean="0"/>
              <a:t>BWT decreased by 0.17kg if GWG&lt;IOM </a:t>
            </a:r>
            <a:r>
              <a:rPr lang="en-US" sz="2800" dirty="0" err="1" smtClean="0"/>
              <a:t>rec</a:t>
            </a:r>
            <a:endParaRPr lang="en-US" sz="2800" dirty="0" smtClean="0"/>
          </a:p>
          <a:p>
            <a:pPr marL="514350" indent="-514350">
              <a:buNone/>
            </a:pPr>
            <a:r>
              <a:rPr lang="en-US" sz="2800" dirty="0" smtClean="0"/>
              <a:t>BWT increased by 0.11kg if GWG&gt;IOM </a:t>
            </a:r>
            <a:r>
              <a:rPr lang="en-US" sz="2800" dirty="0" err="1" smtClean="0"/>
              <a:t>rec</a:t>
            </a:r>
            <a:endParaRPr lang="en-US" sz="2800" dirty="0" smtClean="0"/>
          </a:p>
          <a:p>
            <a:pPr marL="514350" indent="-514350">
              <a:buNone/>
            </a:pPr>
            <a:endParaRPr lang="en-US" sz="2800" dirty="0" smtClean="0">
              <a:solidFill>
                <a:srgbClr val="0000CC"/>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Weight gain during pregnancy</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340768"/>
            <a:ext cx="8229600" cy="4785395"/>
          </a:xfrm>
        </p:spPr>
        <p:txBody>
          <a:bodyPr>
            <a:normAutofit/>
          </a:bodyPr>
          <a:lstStyle/>
          <a:p>
            <a:pPr marL="0" indent="0">
              <a:buNone/>
            </a:pPr>
            <a:r>
              <a:rPr lang="en-US" sz="2800" dirty="0" smtClean="0"/>
              <a:t>Clinical questions:</a:t>
            </a:r>
          </a:p>
          <a:p>
            <a:pPr marL="514350" indent="-514350">
              <a:buAutoNum type="arabicParenR"/>
            </a:pPr>
            <a:r>
              <a:rPr lang="en-US" sz="2800" dirty="0" smtClean="0"/>
              <a:t>What is the average pattern of weight gain during pregnancy?</a:t>
            </a:r>
          </a:p>
          <a:p>
            <a:pPr marL="514350" indent="-514350">
              <a:buAutoNum type="arabicParenR"/>
            </a:pPr>
            <a:r>
              <a:rPr lang="en-US" sz="2800" dirty="0" smtClean="0"/>
              <a:t>How much variation is there around this?</a:t>
            </a:r>
          </a:p>
          <a:p>
            <a:pPr marL="514350" indent="-514350">
              <a:buAutoNum type="arabicParenR"/>
            </a:pPr>
            <a:r>
              <a:rPr lang="en-US" sz="2800" dirty="0" smtClean="0"/>
              <a:t>How is weight gain related to outcomes (e.g. </a:t>
            </a:r>
            <a:r>
              <a:rPr lang="en-US" sz="2800" dirty="0" smtClean="0"/>
              <a:t>birthweight)?</a:t>
            </a:r>
            <a:endParaRPr lang="en-U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for GWG and BWT</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340768"/>
            <a:ext cx="8229600" cy="4785395"/>
          </a:xfrm>
        </p:spPr>
        <p:txBody>
          <a:bodyPr>
            <a:normAutofit/>
          </a:bodyPr>
          <a:lstStyle/>
          <a:p>
            <a:pPr>
              <a:buNone/>
            </a:pPr>
            <a:r>
              <a:rPr lang="en-US" dirty="0" smtClean="0"/>
              <a:t>GWG</a:t>
            </a:r>
            <a:endParaRPr lang="en-US" dirty="0" smtClean="0"/>
          </a:p>
          <a:p>
            <a:pPr>
              <a:buNone/>
            </a:pPr>
            <a:r>
              <a:rPr lang="en-US" dirty="0" err="1" smtClean="0"/>
              <a:t>Weight</a:t>
            </a:r>
            <a:r>
              <a:rPr lang="en-US" baseline="-25000" dirty="0" err="1" smtClean="0"/>
              <a:t>ij</a:t>
            </a:r>
            <a:r>
              <a:rPr lang="en-US" dirty="0" smtClean="0"/>
              <a:t>=	(</a:t>
            </a:r>
            <a:r>
              <a:rPr lang="en-US" dirty="0" smtClean="0"/>
              <a:t>a+</a:t>
            </a:r>
            <a:r>
              <a:rPr lang="en-US" dirty="0" smtClean="0">
                <a:solidFill>
                  <a:srgbClr val="FF0000"/>
                </a:solidFill>
              </a:rPr>
              <a:t>u</a:t>
            </a:r>
            <a:r>
              <a:rPr lang="en-US" i="1" baseline="-25000" dirty="0">
                <a:solidFill>
                  <a:srgbClr val="FF0000"/>
                </a:solidFill>
              </a:rPr>
              <a:t>0</a:t>
            </a:r>
            <a:r>
              <a:rPr lang="en-US" i="1" baseline="-25000" dirty="0" smtClean="0">
                <a:solidFill>
                  <a:srgbClr val="FF0000"/>
                </a:solidFill>
              </a:rPr>
              <a:t>i</a:t>
            </a:r>
            <a:r>
              <a:rPr lang="en-US" dirty="0" smtClean="0"/>
              <a:t>) + (b+</a:t>
            </a:r>
            <a:r>
              <a:rPr lang="en-US" dirty="0" smtClean="0">
                <a:solidFill>
                  <a:srgbClr val="FF0000"/>
                </a:solidFill>
              </a:rPr>
              <a:t>u</a:t>
            </a:r>
            <a:r>
              <a:rPr lang="en-US" i="1" baseline="-25000" dirty="0" smtClean="0">
                <a:solidFill>
                  <a:srgbClr val="FF0000"/>
                </a:solidFill>
              </a:rPr>
              <a:t>1i</a:t>
            </a:r>
            <a:r>
              <a:rPr lang="en-US" dirty="0" smtClean="0"/>
              <a:t>)s</a:t>
            </a:r>
            <a:r>
              <a:rPr lang="en-US" i="1" baseline="-25000" dirty="0" smtClean="0"/>
              <a:t>1i</a:t>
            </a:r>
            <a:r>
              <a:rPr lang="en-US" baseline="-25000" dirty="0" smtClean="0"/>
              <a:t> </a:t>
            </a:r>
            <a:r>
              <a:rPr lang="en-US" dirty="0" smtClean="0"/>
              <a:t>+ (</a:t>
            </a:r>
            <a:r>
              <a:rPr lang="en-US" dirty="0" smtClean="0"/>
              <a:t>c+</a:t>
            </a:r>
            <a:r>
              <a:rPr lang="en-US" dirty="0" smtClean="0">
                <a:solidFill>
                  <a:srgbClr val="FF0000"/>
                </a:solidFill>
              </a:rPr>
              <a:t>u</a:t>
            </a:r>
            <a:r>
              <a:rPr lang="en-US" i="1" baseline="-25000" dirty="0" smtClean="0">
                <a:solidFill>
                  <a:srgbClr val="FF0000"/>
                </a:solidFill>
              </a:rPr>
              <a:t>2i</a:t>
            </a:r>
            <a:r>
              <a:rPr lang="en-US" dirty="0" smtClean="0"/>
              <a:t>)s</a:t>
            </a:r>
            <a:r>
              <a:rPr lang="en-US" i="1" baseline="-25000" dirty="0" smtClean="0"/>
              <a:t>2i</a:t>
            </a:r>
          </a:p>
          <a:p>
            <a:pPr>
              <a:buNone/>
            </a:pPr>
            <a:r>
              <a:rPr lang="en-US" baseline="-25000" dirty="0" smtClean="0"/>
              <a:t>			</a:t>
            </a:r>
            <a:r>
              <a:rPr lang="en-US" dirty="0" smtClean="0"/>
              <a:t>+ (d+</a:t>
            </a:r>
            <a:r>
              <a:rPr lang="en-US" dirty="0" smtClean="0">
                <a:solidFill>
                  <a:srgbClr val="FF0000"/>
                </a:solidFill>
              </a:rPr>
              <a:t>u</a:t>
            </a:r>
            <a:r>
              <a:rPr lang="en-US" i="1" baseline="-25000" dirty="0" smtClean="0">
                <a:solidFill>
                  <a:srgbClr val="FF0000"/>
                </a:solidFill>
              </a:rPr>
              <a:t>3i</a:t>
            </a:r>
            <a:r>
              <a:rPr lang="en-US" dirty="0" smtClean="0"/>
              <a:t>)s</a:t>
            </a:r>
            <a:r>
              <a:rPr lang="en-US" i="1" baseline="-25000" dirty="0" smtClean="0"/>
              <a:t>3i</a:t>
            </a:r>
            <a:r>
              <a:rPr lang="en-US" baseline="-25000" dirty="0" smtClean="0"/>
              <a:t> </a:t>
            </a:r>
            <a:r>
              <a:rPr lang="en-US" dirty="0" smtClean="0"/>
              <a:t>+ other covariates + </a:t>
            </a:r>
            <a:r>
              <a:rPr lang="en-US" dirty="0" err="1" smtClean="0"/>
              <a:t>e</a:t>
            </a:r>
            <a:r>
              <a:rPr lang="en-US" i="1" baseline="-25000" dirty="0" err="1" smtClean="0"/>
              <a:t>ij</a:t>
            </a:r>
            <a:endParaRPr lang="en-US" i="1" baseline="-25000" dirty="0" smtClean="0"/>
          </a:p>
          <a:p>
            <a:pPr>
              <a:buNone/>
            </a:pPr>
            <a:endParaRPr lang="en-US" dirty="0" smtClean="0"/>
          </a:p>
          <a:p>
            <a:pPr>
              <a:buNone/>
            </a:pPr>
            <a:r>
              <a:rPr lang="en-US" dirty="0" smtClean="0"/>
              <a:t>BWT</a:t>
            </a:r>
          </a:p>
          <a:p>
            <a:pPr>
              <a:buNone/>
            </a:pPr>
            <a:r>
              <a:rPr lang="en-US" dirty="0" err="1" smtClean="0"/>
              <a:t>BWT</a:t>
            </a:r>
            <a:r>
              <a:rPr lang="en-US" i="1" baseline="-25000" dirty="0" err="1" smtClean="0"/>
              <a:t>i</a:t>
            </a:r>
            <a:r>
              <a:rPr lang="en-US" dirty="0" smtClean="0"/>
              <a:t>=(</a:t>
            </a:r>
            <a:r>
              <a:rPr lang="el-GR" dirty="0" smtClean="0">
                <a:latin typeface="Arial"/>
                <a:cs typeface="Arial"/>
              </a:rPr>
              <a:t>α</a:t>
            </a:r>
            <a:r>
              <a:rPr lang="en-GB" dirty="0" smtClean="0">
                <a:latin typeface="Arial"/>
                <a:cs typeface="Arial"/>
              </a:rPr>
              <a:t>+</a:t>
            </a:r>
            <a:r>
              <a:rPr lang="en-GB" i="1" dirty="0" smtClean="0">
                <a:solidFill>
                  <a:srgbClr val="FF0000"/>
                </a:solidFill>
                <a:latin typeface="Arial"/>
                <a:cs typeface="Arial"/>
              </a:rPr>
              <a:t>v</a:t>
            </a:r>
            <a:r>
              <a:rPr lang="en-GB" i="1" baseline="-25000" dirty="0" smtClean="0">
                <a:solidFill>
                  <a:srgbClr val="FF0000"/>
                </a:solidFill>
                <a:latin typeface="Arial"/>
                <a:cs typeface="Arial"/>
              </a:rPr>
              <a:t>i</a:t>
            </a:r>
            <a:r>
              <a:rPr lang="en-GB" dirty="0" smtClean="0">
                <a:latin typeface="Arial"/>
                <a:cs typeface="Arial"/>
              </a:rPr>
              <a:t>) + other covariates + </a:t>
            </a:r>
            <a:r>
              <a:rPr lang="en-GB" dirty="0" err="1" smtClean="0">
                <a:latin typeface="Arial"/>
                <a:cs typeface="Arial"/>
              </a:rPr>
              <a:t>e</a:t>
            </a:r>
            <a:r>
              <a:rPr lang="en-GB" i="1" baseline="-25000" dirty="0" err="1" smtClean="0">
                <a:latin typeface="Arial"/>
                <a:cs typeface="Arial"/>
              </a:rPr>
              <a:t>i</a:t>
            </a:r>
            <a:endParaRPr lang="en-US" i="1" baseline="-25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340768"/>
            <a:ext cx="8229600" cy="4785395"/>
          </a:xfrm>
        </p:spPr>
        <p:txBody>
          <a:bodyPr>
            <a:normAutofit/>
          </a:bodyPr>
          <a:lstStyle/>
          <a:p>
            <a:pPr>
              <a:buNone/>
            </a:pPr>
            <a:r>
              <a:rPr lang="en-US" sz="2800" dirty="0" smtClean="0"/>
              <a:t>Random effects matrix – allows BWT and GWG to be correlated</a:t>
            </a:r>
          </a:p>
          <a:p>
            <a:pPr>
              <a:buNone/>
            </a:pPr>
            <a:r>
              <a:rPr lang="en-US" sz="2800" dirty="0" smtClean="0"/>
              <a:t>Estimate variances and </a:t>
            </a:r>
            <a:r>
              <a:rPr lang="en-US" sz="2800" dirty="0" err="1" smtClean="0"/>
              <a:t>covariances</a:t>
            </a:r>
            <a:r>
              <a:rPr lang="en-US" sz="2800" dirty="0" smtClean="0"/>
              <a:t> of:</a:t>
            </a:r>
          </a:p>
          <a:p>
            <a:pPr>
              <a:buNone/>
            </a:pPr>
            <a:r>
              <a:rPr lang="en-US" sz="2800" dirty="0" smtClean="0"/>
              <a:t>u</a:t>
            </a:r>
            <a:r>
              <a:rPr lang="en-US" sz="2800" baseline="-25000" dirty="0" smtClean="0"/>
              <a:t>0i </a:t>
            </a:r>
            <a:r>
              <a:rPr lang="en-US" sz="2800" dirty="0" smtClean="0"/>
              <a:t>– individual deviation from mean pre-pg wt</a:t>
            </a:r>
          </a:p>
          <a:p>
            <a:pPr>
              <a:buNone/>
            </a:pPr>
            <a:r>
              <a:rPr lang="en-US" sz="2800" dirty="0" smtClean="0"/>
              <a:t>u</a:t>
            </a:r>
            <a:r>
              <a:rPr lang="en-US" sz="2800" baseline="-25000" dirty="0" smtClean="0"/>
              <a:t>1i</a:t>
            </a:r>
            <a:r>
              <a:rPr lang="en-US" sz="2800" dirty="0" smtClean="0"/>
              <a:t> – individual deviation from mean GWG 0-18wk</a:t>
            </a:r>
          </a:p>
          <a:p>
            <a:pPr>
              <a:buNone/>
            </a:pPr>
            <a:r>
              <a:rPr lang="en-US" sz="2800" dirty="0" smtClean="0"/>
              <a:t>u</a:t>
            </a:r>
            <a:r>
              <a:rPr lang="en-US" sz="2800" baseline="-25000" dirty="0" smtClean="0"/>
              <a:t>2i</a:t>
            </a:r>
            <a:r>
              <a:rPr lang="en-US" sz="2800" dirty="0" smtClean="0"/>
              <a:t> – individual deviation from mean GWG 18-28wk</a:t>
            </a:r>
            <a:endParaRPr lang="en-US" sz="2800" baseline="-25000" dirty="0" smtClean="0"/>
          </a:p>
          <a:p>
            <a:pPr>
              <a:buNone/>
            </a:pPr>
            <a:r>
              <a:rPr lang="en-US" sz="2800" dirty="0" smtClean="0"/>
              <a:t>u</a:t>
            </a:r>
            <a:r>
              <a:rPr lang="en-US" sz="2800" baseline="-25000" dirty="0" smtClean="0"/>
              <a:t>3i</a:t>
            </a:r>
            <a:r>
              <a:rPr lang="en-US" sz="2800" dirty="0" smtClean="0"/>
              <a:t> – individual deviation from mean GWG 28+wk</a:t>
            </a:r>
          </a:p>
          <a:p>
            <a:pPr>
              <a:buNone/>
            </a:pPr>
            <a:r>
              <a:rPr lang="en-GB" sz="2800" dirty="0" smtClean="0">
                <a:latin typeface="Arial"/>
                <a:cs typeface="Arial"/>
              </a:rPr>
              <a:t>v</a:t>
            </a:r>
            <a:r>
              <a:rPr lang="en-GB" sz="2800" baseline="-25000" dirty="0" smtClean="0">
                <a:latin typeface="Arial"/>
                <a:cs typeface="Arial"/>
              </a:rPr>
              <a:t>i</a:t>
            </a:r>
            <a:r>
              <a:rPr lang="en-US" sz="2800" dirty="0" smtClean="0"/>
              <a:t> – individual deviation from mean BWT</a:t>
            </a:r>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Digression – regression coefficients</a:t>
            </a:r>
            <a:endParaRPr lang="en-US" sz="3200" dirty="0" smtClean="0">
              <a:latin typeface="Arial" pitchFamily="34" charset="0"/>
              <a:cs typeface="Arial" pitchFamily="34" charset="0"/>
            </a:endParaRPr>
          </a:p>
        </p:txBody>
      </p:sp>
      <mc:AlternateContent xmlns:mc="http://schemas.openxmlformats.org/markup-compatibility/2006">
        <mc:Choice xmlns:a14="http://schemas.microsoft.com/office/drawing/2010/main" Requires="a14">
          <p:sp>
            <p:nvSpPr>
              <p:cNvPr id="14338" name="Content Placeholder 2"/>
              <p:cNvSpPr>
                <a:spLocks noGrp="1"/>
              </p:cNvSpPr>
              <p:nvPr>
                <p:ph idx="1"/>
              </p:nvPr>
            </p:nvSpPr>
            <p:spPr>
              <a:xfrm>
                <a:off x="457200" y="1340768"/>
                <a:ext cx="8229600" cy="4785395"/>
              </a:xfrm>
            </p:spPr>
            <p:txBody>
              <a:bodyPr>
                <a:normAutofit/>
              </a:bodyPr>
              <a:lstStyle/>
              <a:p>
                <a:pPr>
                  <a:buNone/>
                </a:pPr>
                <a:r>
                  <a:rPr lang="en-US" sz="2800" dirty="0" smtClean="0"/>
                  <a:t>Regression of Y on X:</a:t>
                </a:r>
              </a:p>
              <a:p>
                <a:pPr>
                  <a:buNone/>
                </a:pPr>
                <a14:m>
                  <m:oMathPara xmlns:m="http://schemas.openxmlformats.org/officeDocument/2006/math">
                    <m:oMathParaPr>
                      <m:jc m:val="centerGroup"/>
                    </m:oMathParaPr>
                    <m:oMath xmlns:m="http://schemas.openxmlformats.org/officeDocument/2006/math">
                      <m:sSub>
                        <m:sSubPr>
                          <m:ctrlPr>
                            <a:rPr lang="en-GB" sz="2800" i="1" smtClean="0">
                              <a:latin typeface="Cambria Math" panose="02040503050406030204" pitchFamily="18" charset="0"/>
                            </a:rPr>
                          </m:ctrlPr>
                        </m:sSubPr>
                        <m:e>
                          <m:r>
                            <a:rPr lang="en-GB" sz="2800" i="1" smtClean="0">
                              <a:latin typeface="Cambria Math" panose="02040503050406030204" pitchFamily="18" charset="0"/>
                              <a:ea typeface="Cambria Math" panose="02040503050406030204" pitchFamily="18" charset="0"/>
                            </a:rPr>
                            <m:t>𝛽</m:t>
                          </m:r>
                        </m:e>
                        <m:sub>
                          <m:r>
                            <a:rPr lang="en-GB" sz="2800" b="0" i="1" smtClean="0">
                              <a:latin typeface="Cambria Math" panose="02040503050406030204" pitchFamily="18" charset="0"/>
                            </a:rPr>
                            <m:t>𝑌</m:t>
                          </m:r>
                          <m:r>
                            <a:rPr lang="en-GB" sz="2800" b="0" i="1" smtClean="0">
                              <a:latin typeface="Cambria Math" panose="02040503050406030204" pitchFamily="18" charset="0"/>
                            </a:rPr>
                            <m:t>|</m:t>
                          </m:r>
                          <m:r>
                            <a:rPr lang="en-GB" sz="2800" b="0" i="1" smtClean="0">
                              <a:latin typeface="Cambria Math" panose="02040503050406030204" pitchFamily="18" charset="0"/>
                            </a:rPr>
                            <m:t>𝑋</m:t>
                          </m:r>
                        </m:sub>
                      </m:sSub>
                      <m:r>
                        <a:rPr lang="en-GB" sz="2800" b="0" i="1" smtClean="0">
                          <a:latin typeface="Cambria Math" panose="02040503050406030204" pitchFamily="18" charset="0"/>
                        </a:rPr>
                        <m:t>=</m:t>
                      </m:r>
                      <m:f>
                        <m:fPr>
                          <m:ctrlPr>
                            <a:rPr lang="en-GB" sz="2800" b="0" i="1" smtClean="0">
                              <a:latin typeface="Cambria Math" panose="02040503050406030204" pitchFamily="18" charset="0"/>
                            </a:rPr>
                          </m:ctrlPr>
                        </m:fPr>
                        <m:num>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𝑋𝑌</m:t>
                              </m:r>
                            </m:sub>
                          </m:sSub>
                        </m:num>
                        <m:den>
                          <m:sSubSup>
                            <m:sSubSupPr>
                              <m:ctrlPr>
                                <a:rPr lang="en-GB" sz="2800" b="0" i="1" smtClean="0">
                                  <a:latin typeface="Cambria Math" panose="02040503050406030204" pitchFamily="18" charset="0"/>
                                </a:rPr>
                              </m:ctrlPr>
                            </m:sSubSup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𝑋</m:t>
                              </m:r>
                            </m:sub>
                            <m:sup>
                              <m:r>
                                <a:rPr lang="en-GB" sz="2800" b="0" i="1" smtClean="0">
                                  <a:latin typeface="Cambria Math" panose="02040503050406030204" pitchFamily="18" charset="0"/>
                                </a:rPr>
                                <m:t>2</m:t>
                              </m:r>
                            </m:sup>
                          </m:sSubSup>
                        </m:den>
                      </m:f>
                    </m:oMath>
                  </m:oMathPara>
                </a14:m>
                <a:endParaRPr lang="en-GB" sz="2800" dirty="0" smtClean="0"/>
              </a:p>
              <a:p>
                <a:pPr>
                  <a:buNone/>
                </a:pPr>
                <a:r>
                  <a:rPr lang="en-US" sz="2800" dirty="0" smtClean="0"/>
                  <a:t>Regression of Y </a:t>
                </a:r>
                <a:r>
                  <a:rPr lang="en-US" sz="2800" dirty="0" smtClean="0"/>
                  <a:t>on X </a:t>
                </a:r>
                <a:r>
                  <a:rPr lang="en-US" sz="2800" dirty="0" smtClean="0"/>
                  <a:t>adjusted for </a:t>
                </a:r>
                <a:r>
                  <a:rPr lang="en-US" sz="2800" dirty="0" smtClean="0"/>
                  <a:t>Z</a:t>
                </a:r>
                <a:r>
                  <a:rPr lang="en-US" sz="2800" dirty="0" smtClean="0"/>
                  <a:t>:</a:t>
                </a:r>
              </a:p>
              <a:p>
                <a:pPr>
                  <a:buNone/>
                </a:pPr>
                <a14:m>
                  <m:oMathPara xmlns:m="http://schemas.openxmlformats.org/officeDocument/2006/math">
                    <m:oMathParaPr>
                      <m:jc m:val="centerGroup"/>
                    </m:oMathParaPr>
                    <m:oMath xmlns:m="http://schemas.openxmlformats.org/officeDocument/2006/math">
                      <m:sSub>
                        <m:sSubPr>
                          <m:ctrlPr>
                            <a:rPr lang="en-US" sz="2800" i="1" smtClean="0">
                              <a:latin typeface="Cambria Math" panose="02040503050406030204" pitchFamily="18" charset="0"/>
                            </a:rPr>
                          </m:ctrlPr>
                        </m:sSubPr>
                        <m:e>
                          <m:r>
                            <a:rPr lang="en-US" sz="2800" i="1" smtClean="0">
                              <a:latin typeface="Cambria Math" panose="02040503050406030204" pitchFamily="18" charset="0"/>
                              <a:ea typeface="Cambria Math" panose="02040503050406030204" pitchFamily="18" charset="0"/>
                            </a:rPr>
                            <m:t>𝛽</m:t>
                          </m:r>
                        </m:e>
                        <m:sub>
                          <m:r>
                            <a:rPr lang="en-GB" sz="2800" b="0" i="1" smtClean="0">
                              <a:latin typeface="Cambria Math" panose="02040503050406030204" pitchFamily="18" charset="0"/>
                            </a:rPr>
                            <m:t>𝑌</m:t>
                          </m:r>
                          <m:r>
                            <a:rPr lang="en-GB" sz="2800" b="0" i="1" smtClean="0">
                              <a:latin typeface="Cambria Math" panose="02040503050406030204" pitchFamily="18" charset="0"/>
                            </a:rPr>
                            <m:t>|</m:t>
                          </m:r>
                          <m:r>
                            <a:rPr lang="en-GB" sz="2800" b="0" i="1" smtClean="0">
                              <a:latin typeface="Cambria Math" panose="02040503050406030204" pitchFamily="18" charset="0"/>
                            </a:rPr>
                            <m:t>𝑋</m:t>
                          </m:r>
                          <m:r>
                            <a:rPr lang="en-GB" sz="2800" b="0" i="1" smtClean="0">
                              <a:latin typeface="Cambria Math" panose="02040503050406030204" pitchFamily="18" charset="0"/>
                            </a:rPr>
                            <m:t>,</m:t>
                          </m:r>
                          <m:r>
                            <a:rPr lang="en-GB" sz="2800" b="0" i="1" smtClean="0">
                              <a:latin typeface="Cambria Math" panose="02040503050406030204" pitchFamily="18" charset="0"/>
                            </a:rPr>
                            <m:t>𝑍</m:t>
                          </m:r>
                        </m:sub>
                      </m:sSub>
                      <m:r>
                        <a:rPr lang="en-GB" sz="2800" b="0" i="1" smtClean="0">
                          <a:latin typeface="Cambria Math" panose="02040503050406030204" pitchFamily="18" charset="0"/>
                        </a:rPr>
                        <m:t>=</m:t>
                      </m:r>
                      <m:f>
                        <m:fPr>
                          <m:ctrlPr>
                            <a:rPr lang="en-GB" sz="2800" b="0" i="1" smtClean="0">
                              <a:latin typeface="Cambria Math" panose="02040503050406030204" pitchFamily="18" charset="0"/>
                            </a:rPr>
                          </m:ctrlPr>
                        </m:fPr>
                        <m:num>
                          <m:r>
                            <a:rPr lang="en-GB" sz="2800" b="0" i="1" smtClean="0">
                              <a:latin typeface="Cambria Math" panose="02040503050406030204" pitchFamily="18" charset="0"/>
                            </a:rPr>
                            <m:t>(</m:t>
                          </m:r>
                          <m:sSubSup>
                            <m:sSubSupPr>
                              <m:ctrlPr>
                                <a:rPr lang="en-GB" sz="2800" b="0" i="1" smtClean="0">
                                  <a:latin typeface="Cambria Math" panose="02040503050406030204" pitchFamily="18" charset="0"/>
                                </a:rPr>
                              </m:ctrlPr>
                            </m:sSubSup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𝑍</m:t>
                              </m:r>
                            </m:sub>
                            <m:sup>
                              <m:r>
                                <a:rPr lang="en-GB" sz="2800" b="0" i="1" smtClean="0">
                                  <a:latin typeface="Cambria Math" panose="02040503050406030204" pitchFamily="18" charset="0"/>
                                </a:rPr>
                                <m:t>2</m:t>
                              </m:r>
                            </m:sup>
                          </m:sSubSup>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𝑋𝑌</m:t>
                              </m:r>
                            </m:sub>
                          </m:sSub>
                          <m:r>
                            <a:rPr lang="en-GB" sz="2800" b="0" i="1" smtClean="0">
                              <a:latin typeface="Cambria Math" panose="02040503050406030204" pitchFamily="18" charset="0"/>
                            </a:rPr>
                            <m:t>−</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𝑋𝑍</m:t>
                              </m:r>
                            </m:sub>
                          </m:sSub>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𝑍𝑌</m:t>
                              </m:r>
                            </m:sub>
                          </m:sSub>
                          <m:r>
                            <a:rPr lang="en-GB" sz="2800" b="0" i="1" smtClean="0">
                              <a:latin typeface="Cambria Math" panose="02040503050406030204" pitchFamily="18" charset="0"/>
                            </a:rPr>
                            <m:t>)</m:t>
                          </m:r>
                        </m:num>
                        <m:den>
                          <m:r>
                            <a:rPr lang="en-GB" sz="2800" b="0" i="1" smtClean="0">
                              <a:latin typeface="Cambria Math" panose="02040503050406030204" pitchFamily="18" charset="0"/>
                            </a:rPr>
                            <m:t>(</m:t>
                          </m:r>
                          <m:sSubSup>
                            <m:sSubSupPr>
                              <m:ctrlPr>
                                <a:rPr lang="en-GB" sz="2800" b="0" i="1" smtClean="0">
                                  <a:latin typeface="Cambria Math" panose="02040503050406030204" pitchFamily="18" charset="0"/>
                                </a:rPr>
                              </m:ctrlPr>
                            </m:sSubSup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𝑋</m:t>
                              </m:r>
                            </m:sub>
                            <m:sup>
                              <m:r>
                                <a:rPr lang="en-GB" sz="2800" b="0" i="1" smtClean="0">
                                  <a:latin typeface="Cambria Math" panose="02040503050406030204" pitchFamily="18" charset="0"/>
                                </a:rPr>
                                <m:t>2</m:t>
                              </m:r>
                            </m:sup>
                          </m:sSubSup>
                          <m:sSubSup>
                            <m:sSubSupPr>
                              <m:ctrlPr>
                                <a:rPr lang="en-GB" sz="2800" b="0" i="1" smtClean="0">
                                  <a:latin typeface="Cambria Math" panose="02040503050406030204" pitchFamily="18" charset="0"/>
                                </a:rPr>
                              </m:ctrlPr>
                            </m:sSubSupPr>
                            <m:e>
                              <m:r>
                                <a:rPr lang="en-GB" sz="2800" b="0" i="1" smtClean="0">
                                  <a:latin typeface="Cambria Math" panose="02040503050406030204" pitchFamily="18" charset="0"/>
                                  <a:ea typeface="Cambria Math" panose="02040503050406030204" pitchFamily="18" charset="0"/>
                                </a:rPr>
                                <m:t>𝜎</m:t>
                              </m:r>
                            </m:e>
                            <m:sub>
                              <m:r>
                                <a:rPr lang="en-GB" sz="2800" b="0" i="1" smtClean="0">
                                  <a:latin typeface="Cambria Math" panose="02040503050406030204" pitchFamily="18" charset="0"/>
                                </a:rPr>
                                <m:t>𝑍</m:t>
                              </m:r>
                            </m:sub>
                            <m:sup>
                              <m:r>
                                <a:rPr lang="en-GB" sz="2800" b="0" i="1" smtClean="0">
                                  <a:latin typeface="Cambria Math" panose="02040503050406030204" pitchFamily="18" charset="0"/>
                                </a:rPr>
                                <m:t>2</m:t>
                              </m:r>
                            </m:sup>
                          </m:sSubSup>
                          <m:r>
                            <a:rPr lang="en-GB" sz="2800" b="0" i="1" smtClean="0">
                              <a:latin typeface="Cambria Math" panose="02040503050406030204" pitchFamily="18" charset="0"/>
                            </a:rPr>
                            <m:t>−</m:t>
                          </m:r>
                          <m:sSup>
                            <m:sSupPr>
                              <m:ctrlPr>
                                <a:rPr lang="en-GB" sz="2800" b="0" i="1" smtClean="0">
                                  <a:latin typeface="Cambria Math" panose="02040503050406030204" pitchFamily="18" charset="0"/>
                                </a:rPr>
                              </m:ctrlPr>
                            </m:sSupPr>
                            <m:e>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smtClean="0">
                                          <a:latin typeface="Cambria Math" panose="02040503050406030204" pitchFamily="18" charset="0"/>
                                          <a:ea typeface="Cambria Math" panose="02040503050406030204" pitchFamily="18" charset="0"/>
                                        </a:rPr>
                                        <m:t>𝜎</m:t>
                                      </m:r>
                                    </m:e>
                                    <m:sub>
                                      <m:r>
                                        <a:rPr lang="en-GB" b="0" i="1" smtClean="0">
                                          <a:latin typeface="Cambria Math" panose="02040503050406030204" pitchFamily="18" charset="0"/>
                                        </a:rPr>
                                        <m:t>𝑋𝑍</m:t>
                                      </m:r>
                                    </m:sub>
                                  </m:sSub>
                                </m:e>
                              </m:d>
                            </m:e>
                            <m:sup>
                              <m:r>
                                <a:rPr lang="en-GB" sz="2800" b="0" i="1" smtClean="0">
                                  <a:latin typeface="Cambria Math" panose="02040503050406030204" pitchFamily="18" charset="0"/>
                                </a:rPr>
                                <m:t>2</m:t>
                              </m:r>
                            </m:sup>
                          </m:sSup>
                        </m:den>
                      </m:f>
                    </m:oMath>
                  </m:oMathPara>
                </a14:m>
                <a:endParaRPr lang="en-US" sz="2800" dirty="0" smtClean="0"/>
              </a:p>
              <a:p>
                <a:pPr>
                  <a:buNone/>
                </a:pPr>
                <a:endParaRPr lang="en-US" sz="2800" dirty="0" smtClean="0"/>
              </a:p>
              <a:p>
                <a:pPr>
                  <a:buNone/>
                </a:pPr>
                <a:r>
                  <a:rPr lang="en-US" sz="2800" dirty="0" smtClean="0"/>
                  <a:t>Similar expressions for more covariates </a:t>
                </a:r>
              </a:p>
              <a:p>
                <a:pPr>
                  <a:buNone/>
                </a:pPr>
                <a:r>
                  <a:rPr lang="en-US" sz="2800" dirty="0" smtClean="0"/>
                  <a:t>(Macdonald-Wallis S in M 2012)</a:t>
                </a:r>
              </a:p>
              <a:p>
                <a:pPr>
                  <a:buNone/>
                </a:pPr>
                <a:endParaRPr lang="en-US" sz="2800" dirty="0" smtClean="0"/>
              </a:p>
            </p:txBody>
          </p:sp>
        </mc:Choice>
        <mc:Fallback>
          <p:sp>
            <p:nvSpPr>
              <p:cNvPr id="14338" name="Content Placeholder 2"/>
              <p:cNvSpPr>
                <a:spLocks noGrp="1" noRot="1" noChangeAspect="1" noMove="1" noResize="1" noEditPoints="1" noAdjustHandles="1" noChangeArrowheads="1" noChangeShapeType="1" noTextEdit="1"/>
              </p:cNvSpPr>
              <p:nvPr>
                <p:ph idx="1"/>
              </p:nvPr>
            </p:nvSpPr>
            <p:spPr>
              <a:xfrm>
                <a:off x="457200" y="1340768"/>
                <a:ext cx="8229600" cy="4785395"/>
              </a:xfrm>
              <a:blipFill rotWithShape="0">
                <a:blip r:embed="rId3"/>
                <a:stretch>
                  <a:fillRect l="-1481" t="-1401"/>
                </a:stretch>
              </a:blipFill>
            </p:spPr>
            <p:txBody>
              <a:bodyPr/>
              <a:lstStyle/>
              <a:p>
                <a:r>
                  <a:rPr lang="en-GB">
                    <a:noFill/>
                  </a:rPr>
                  <a:t> </a:t>
                </a:r>
              </a:p>
            </p:txBody>
          </p:sp>
        </mc:Fallback>
      </mc:AlternateContent>
      <p:graphicFrame>
        <p:nvGraphicFramePr>
          <p:cNvPr id="4" name="Object 3"/>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6934" name="Equation" r:id="rId4" imgW="114120" imgH="215640" progId="Equation.3">
                  <p:embed/>
                </p:oleObj>
              </mc:Choice>
              <mc:Fallback>
                <p:oleObj name="Equation" r:id="rId4" imgW="114120" imgH="2156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mc:AlternateContent xmlns:mc="http://schemas.openxmlformats.org/markup-compatibility/2006">
        <mc:Choice xmlns:a14="http://schemas.microsoft.com/office/drawing/2010/main" Requires="a14">
          <p:sp>
            <p:nvSpPr>
              <p:cNvPr id="14338" name="Content Placeholder 2"/>
              <p:cNvSpPr>
                <a:spLocks noGrp="1"/>
              </p:cNvSpPr>
              <p:nvPr>
                <p:ph idx="1"/>
              </p:nvPr>
            </p:nvSpPr>
            <p:spPr>
              <a:xfrm>
                <a:off x="457200" y="1124744"/>
                <a:ext cx="8229600" cy="5001419"/>
              </a:xfrm>
            </p:spPr>
            <p:txBody>
              <a:bodyPr>
                <a:normAutofit lnSpcReduction="10000"/>
              </a:bodyPr>
              <a:lstStyle/>
              <a:p>
                <a:pPr marL="0" indent="0">
                  <a:buNone/>
                </a:pPr>
                <a:r>
                  <a:rPr lang="en-US" sz="2400" dirty="0" smtClean="0"/>
                  <a:t>Use random effects matrices to calculate regression coefficients. E.g. for birthweight on pre-pregnancy weight</a:t>
                </a:r>
              </a:p>
              <a:p>
                <a:pPr>
                  <a:buNone/>
                </a:pPr>
                <a14:m>
                  <m:oMathPara xmlns:m="http://schemas.openxmlformats.org/officeDocument/2006/math">
                    <m:oMathParaPr>
                      <m:jc m:val="center"/>
                    </m:oMathParaPr>
                    <m:oMath xmlns:m="http://schemas.openxmlformats.org/officeDocument/2006/math">
                      <m:sSub>
                        <m:sSubPr>
                          <m:ctrlPr>
                            <a:rPr lang="en-US" sz="2400" i="1" smtClean="0">
                              <a:latin typeface="Cambria Math" panose="02040503050406030204" pitchFamily="18" charset="0"/>
                            </a:rPr>
                          </m:ctrlPr>
                        </m:sSubPr>
                        <m:e>
                          <m:r>
                            <a:rPr lang="en-US" sz="2400" i="1" smtClean="0">
                              <a:latin typeface="Cambria Math" panose="02040503050406030204" pitchFamily="18" charset="0"/>
                              <a:ea typeface="Cambria Math" panose="02040503050406030204" pitchFamily="18" charset="0"/>
                            </a:rPr>
                            <m:t>𝛽</m:t>
                          </m:r>
                        </m:e>
                        <m:sub>
                          <m:r>
                            <a:rPr lang="en-GB" sz="2400" b="0" i="1" smtClean="0">
                              <a:latin typeface="Cambria Math" panose="02040503050406030204" pitchFamily="18" charset="0"/>
                            </a:rPr>
                            <m:t>𝐵𝑊𝑇</m:t>
                          </m:r>
                          <m:r>
                            <a:rPr lang="en-GB" sz="2400" b="0" i="1" smtClean="0">
                              <a:latin typeface="Cambria Math" panose="02040503050406030204" pitchFamily="18" charset="0"/>
                            </a:rPr>
                            <m:t>|</m:t>
                          </m:r>
                          <m:r>
                            <a:rPr lang="en-GB" sz="2400" b="0" i="1" smtClean="0">
                              <a:latin typeface="Cambria Math" panose="02040503050406030204" pitchFamily="18" charset="0"/>
                            </a:rPr>
                            <m:t>𝑃𝑃𝐺</m:t>
                          </m:r>
                        </m:sub>
                      </m:sSub>
                      <m:r>
                        <a:rPr lang="en-GB" sz="2400" b="0" i="1" smtClean="0">
                          <a:latin typeface="Cambria Math" panose="02040503050406030204" pitchFamily="18" charset="0"/>
                        </a:rPr>
                        <m:t>=</m:t>
                      </m:r>
                      <m:f>
                        <m:fPr>
                          <m:ctrlPr>
                            <a:rPr lang="en-GB" sz="2400" b="0" i="1" smtClean="0">
                              <a:latin typeface="Cambria Math" panose="02040503050406030204" pitchFamily="18" charset="0"/>
                            </a:rPr>
                          </m:ctrlPr>
                        </m:fPr>
                        <m:num>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rPr>
                                <m:t>𝐵𝑊𝑇</m:t>
                              </m:r>
                              <m:r>
                                <a:rPr lang="en-GB" sz="2400" b="0" i="1" smtClean="0">
                                  <a:latin typeface="Cambria Math" panose="02040503050406030204" pitchFamily="18" charset="0"/>
                                </a:rPr>
                                <m:t>,</m:t>
                              </m:r>
                              <m:r>
                                <a:rPr lang="en-GB" sz="2400" b="0" i="1" smtClean="0">
                                  <a:latin typeface="Cambria Math" panose="02040503050406030204" pitchFamily="18" charset="0"/>
                                </a:rPr>
                                <m:t>𝑃𝑃𝐺</m:t>
                              </m:r>
                            </m:sub>
                          </m:sSub>
                        </m:num>
                        <m:den>
                          <m:sSubSup>
                            <m:sSubSupPr>
                              <m:ctrlPr>
                                <a:rPr lang="en-GB" sz="2400" b="0" i="1" smtClean="0">
                                  <a:latin typeface="Cambria Math" panose="02040503050406030204" pitchFamily="18" charset="0"/>
                                </a:rPr>
                              </m:ctrlPr>
                            </m:sSubSupPr>
                            <m:e>
                              <m:r>
                                <a:rPr lang="en-GB" sz="2400" b="0" i="1" smtClean="0">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rPr>
                                <m:t>𝑃𝑃𝐺</m:t>
                              </m:r>
                            </m:sub>
                            <m:sup>
                              <m:r>
                                <a:rPr lang="en-GB" sz="2400" b="0" i="1" smtClean="0">
                                  <a:latin typeface="Cambria Math" panose="02040503050406030204" pitchFamily="18" charset="0"/>
                                </a:rPr>
                                <m:t>2</m:t>
                              </m:r>
                            </m:sup>
                          </m:sSubSup>
                        </m:den>
                      </m:f>
                    </m:oMath>
                  </m:oMathPara>
                </a14:m>
                <a:endParaRPr lang="en-US" sz="2400" dirty="0" smtClean="0"/>
              </a:p>
              <a:p>
                <a:pPr marL="0" indent="0">
                  <a:buNone/>
                </a:pPr>
                <a:endParaRPr lang="en-US" sz="2400" dirty="0" smtClean="0"/>
              </a:p>
              <a:p>
                <a:pPr marL="0" indent="0">
                  <a:buNone/>
                </a:pPr>
                <a:r>
                  <a:rPr lang="en-US" sz="2400" dirty="0" smtClean="0"/>
                  <a:t>Can </a:t>
                </a:r>
                <a:r>
                  <a:rPr lang="en-US" sz="2400" dirty="0" smtClean="0"/>
                  <a:t>also calculate adjusted regression </a:t>
                </a:r>
                <a:r>
                  <a:rPr lang="en-US" sz="2400" dirty="0" smtClean="0"/>
                  <a:t>coefficients, e.g. for birthweight on weight gain from 0-18 weeks, adjusting for pre-pregnancy weight</a:t>
                </a:r>
              </a:p>
              <a:p>
                <a:pPr marL="0" indent="0">
                  <a:buNone/>
                </a:pPr>
                <a14:m>
                  <m:oMathPara xmlns:m="http://schemas.openxmlformats.org/officeDocument/2006/math">
                    <m:oMathParaPr>
                      <m:jc m:val="centerGroup"/>
                    </m:oMathParaPr>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𝛽</m:t>
                          </m:r>
                        </m:e>
                        <m:sub>
                          <m:r>
                            <a:rPr lang="en-GB" sz="2000" i="1">
                              <a:latin typeface="Cambria Math" panose="02040503050406030204" pitchFamily="18" charset="0"/>
                            </a:rPr>
                            <m:t>𝐵𝑊𝑇</m:t>
                          </m:r>
                          <m:r>
                            <a:rPr lang="en-GB" sz="2000" i="1">
                              <a:latin typeface="Cambria Math" panose="02040503050406030204" pitchFamily="18" charset="0"/>
                            </a:rPr>
                            <m:t>|</m:t>
                          </m:r>
                          <m:r>
                            <a:rPr lang="en-GB" sz="2000" b="0" i="1" smtClean="0">
                              <a:latin typeface="Cambria Math" panose="02040503050406030204" pitchFamily="18" charset="0"/>
                            </a:rPr>
                            <m:t>𝐺𝑊𝐺</m:t>
                          </m:r>
                          <m:r>
                            <a:rPr lang="en-GB" sz="2000" b="0" i="1" smtClean="0">
                              <a:latin typeface="Cambria Math" panose="02040503050406030204" pitchFamily="18" charset="0"/>
                            </a:rPr>
                            <m:t>018,</m:t>
                          </m:r>
                          <m:r>
                            <a:rPr lang="en-GB" sz="2000" i="1">
                              <a:latin typeface="Cambria Math" panose="02040503050406030204" pitchFamily="18" charset="0"/>
                            </a:rPr>
                            <m:t>𝑃𝑃𝐺</m:t>
                          </m:r>
                        </m:sub>
                      </m:sSub>
                      <m:r>
                        <a:rPr lang="en-GB" sz="2000" i="1">
                          <a:latin typeface="Cambria Math" panose="02040503050406030204" pitchFamily="18" charset="0"/>
                        </a:rPr>
                        <m:t>=</m:t>
                      </m:r>
                      <m:f>
                        <m:fPr>
                          <m:ctrlPr>
                            <a:rPr lang="en-GB" sz="2400" i="1">
                              <a:latin typeface="Cambria Math" panose="02040503050406030204" pitchFamily="18" charset="0"/>
                            </a:rPr>
                          </m:ctrlPr>
                        </m:fPr>
                        <m:num>
                          <m:r>
                            <a:rPr lang="en-GB" sz="2400" i="1">
                              <a:latin typeface="Cambria Math" panose="02040503050406030204" pitchFamily="18" charset="0"/>
                            </a:rPr>
                            <m:t>(</m:t>
                          </m:r>
                          <m:sSubSup>
                            <m:sSubSupPr>
                              <m:ctrlPr>
                                <a:rPr lang="en-GB" sz="2400" i="1">
                                  <a:latin typeface="Cambria Math" panose="02040503050406030204" pitchFamily="18" charset="0"/>
                                </a:rPr>
                              </m:ctrlPr>
                            </m:sSubSupPr>
                            <m:e>
                              <m:r>
                                <a:rPr lang="en-GB" sz="2400" i="1">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ea typeface="Cambria Math" panose="02040503050406030204" pitchFamily="18" charset="0"/>
                                </a:rPr>
                                <m:t>𝑃𝑃𝐺</m:t>
                              </m:r>
                            </m:sub>
                            <m:sup>
                              <m:r>
                                <a:rPr lang="en-GB" sz="2400" i="1">
                                  <a:latin typeface="Cambria Math" panose="02040503050406030204" pitchFamily="18" charset="0"/>
                                </a:rPr>
                                <m:t>2</m:t>
                              </m:r>
                            </m:sup>
                          </m:sSubSup>
                          <m:sSub>
                            <m:sSubPr>
                              <m:ctrlPr>
                                <a:rPr lang="en-GB" sz="2400" i="1">
                                  <a:latin typeface="Cambria Math" panose="02040503050406030204" pitchFamily="18" charset="0"/>
                                </a:rPr>
                              </m:ctrlPr>
                            </m:sSubPr>
                            <m:e>
                              <m:r>
                                <a:rPr lang="en-GB" sz="2400" i="1">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ea typeface="Cambria Math" panose="02040503050406030204" pitchFamily="18" charset="0"/>
                                </a:rPr>
                                <m:t>𝐺𝑊𝐺</m:t>
                              </m:r>
                              <m:r>
                                <a:rPr lang="en-GB" sz="2400" b="0" i="1" smtClean="0">
                                  <a:latin typeface="Cambria Math" panose="02040503050406030204" pitchFamily="18" charset="0"/>
                                  <a:ea typeface="Cambria Math" panose="02040503050406030204" pitchFamily="18" charset="0"/>
                                </a:rPr>
                                <m:t>018,</m:t>
                              </m:r>
                              <m:r>
                                <a:rPr lang="en-GB" sz="2400" b="0" i="1" smtClean="0">
                                  <a:latin typeface="Cambria Math" panose="02040503050406030204" pitchFamily="18" charset="0"/>
                                  <a:ea typeface="Cambria Math" panose="02040503050406030204" pitchFamily="18" charset="0"/>
                                </a:rPr>
                                <m:t>𝐵𝑊𝑇</m:t>
                              </m:r>
                            </m:sub>
                          </m:sSub>
                          <m:r>
                            <a:rPr lang="en-GB" sz="2400" i="1">
                              <a:latin typeface="Cambria Math" panose="02040503050406030204" pitchFamily="18" charset="0"/>
                            </a:rPr>
                            <m:t>−</m:t>
                          </m:r>
                          <m:sSub>
                            <m:sSubPr>
                              <m:ctrlPr>
                                <a:rPr lang="en-GB" sz="2400" i="1">
                                  <a:latin typeface="Cambria Math" panose="02040503050406030204" pitchFamily="18" charset="0"/>
                                </a:rPr>
                              </m:ctrlPr>
                            </m:sSubPr>
                            <m:e>
                              <m:r>
                                <a:rPr lang="en-GB" sz="2400" i="1">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ea typeface="Cambria Math" panose="02040503050406030204" pitchFamily="18" charset="0"/>
                                </a:rPr>
                                <m:t>𝐺𝑊𝐺</m:t>
                              </m:r>
                              <m:r>
                                <a:rPr lang="en-GB" sz="2400" b="0" i="1" smtClean="0">
                                  <a:latin typeface="Cambria Math" panose="02040503050406030204" pitchFamily="18" charset="0"/>
                                  <a:ea typeface="Cambria Math" panose="02040503050406030204" pitchFamily="18" charset="0"/>
                                </a:rPr>
                                <m:t>018,</m:t>
                              </m:r>
                              <m:r>
                                <a:rPr lang="en-GB" sz="2400" b="0" i="1" smtClean="0">
                                  <a:latin typeface="Cambria Math" panose="02040503050406030204" pitchFamily="18" charset="0"/>
                                  <a:ea typeface="Cambria Math" panose="02040503050406030204" pitchFamily="18" charset="0"/>
                                </a:rPr>
                                <m:t>𝑃𝑃𝐺</m:t>
                              </m:r>
                            </m:sub>
                          </m:sSub>
                          <m:sSub>
                            <m:sSubPr>
                              <m:ctrlPr>
                                <a:rPr lang="en-GB" sz="2400" i="1">
                                  <a:latin typeface="Cambria Math" panose="02040503050406030204" pitchFamily="18" charset="0"/>
                                </a:rPr>
                              </m:ctrlPr>
                            </m:sSubPr>
                            <m:e>
                              <m:r>
                                <a:rPr lang="en-GB" sz="2400" i="1">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ea typeface="Cambria Math" panose="02040503050406030204" pitchFamily="18" charset="0"/>
                                </a:rPr>
                                <m:t>𝑃𝑃𝐺</m:t>
                              </m:r>
                              <m:r>
                                <a:rPr lang="en-GB" sz="2400" b="0" i="1" smtClean="0">
                                  <a:latin typeface="Cambria Math" panose="02040503050406030204" pitchFamily="18" charset="0"/>
                                  <a:ea typeface="Cambria Math" panose="02040503050406030204" pitchFamily="18" charset="0"/>
                                </a:rPr>
                                <m:t>,</m:t>
                              </m:r>
                              <m:r>
                                <a:rPr lang="en-GB" sz="2400" b="0" i="1" smtClean="0">
                                  <a:latin typeface="Cambria Math" panose="02040503050406030204" pitchFamily="18" charset="0"/>
                                  <a:ea typeface="Cambria Math" panose="02040503050406030204" pitchFamily="18" charset="0"/>
                                </a:rPr>
                                <m:t>𝐵𝑊𝑇</m:t>
                              </m:r>
                            </m:sub>
                          </m:sSub>
                          <m:r>
                            <a:rPr lang="en-GB" sz="2400" i="1">
                              <a:latin typeface="Cambria Math" panose="02040503050406030204" pitchFamily="18" charset="0"/>
                            </a:rPr>
                            <m:t>)</m:t>
                          </m:r>
                        </m:num>
                        <m:den>
                          <m:r>
                            <a:rPr lang="en-GB" sz="2400" i="1">
                              <a:latin typeface="Cambria Math" panose="02040503050406030204" pitchFamily="18" charset="0"/>
                            </a:rPr>
                            <m:t>(</m:t>
                          </m:r>
                          <m:sSubSup>
                            <m:sSubSupPr>
                              <m:ctrlPr>
                                <a:rPr lang="en-GB" sz="2400" i="1">
                                  <a:latin typeface="Cambria Math" panose="02040503050406030204" pitchFamily="18" charset="0"/>
                                </a:rPr>
                              </m:ctrlPr>
                            </m:sSubSupPr>
                            <m:e>
                              <m:r>
                                <a:rPr lang="en-GB" sz="2400" i="1">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ea typeface="Cambria Math" panose="02040503050406030204" pitchFamily="18" charset="0"/>
                                </a:rPr>
                                <m:t>𝐺𝑊𝐺</m:t>
                              </m:r>
                              <m:r>
                                <a:rPr lang="en-GB" sz="2400" b="0" i="1" smtClean="0">
                                  <a:latin typeface="Cambria Math" panose="02040503050406030204" pitchFamily="18" charset="0"/>
                                  <a:ea typeface="Cambria Math" panose="02040503050406030204" pitchFamily="18" charset="0"/>
                                </a:rPr>
                                <m:t>018</m:t>
                              </m:r>
                            </m:sub>
                            <m:sup>
                              <m:r>
                                <a:rPr lang="en-GB" sz="2400" i="1">
                                  <a:latin typeface="Cambria Math" panose="02040503050406030204" pitchFamily="18" charset="0"/>
                                </a:rPr>
                                <m:t>2</m:t>
                              </m:r>
                            </m:sup>
                          </m:sSubSup>
                          <m:sSubSup>
                            <m:sSubSupPr>
                              <m:ctrlPr>
                                <a:rPr lang="en-GB" sz="2400" i="1">
                                  <a:latin typeface="Cambria Math" panose="02040503050406030204" pitchFamily="18" charset="0"/>
                                </a:rPr>
                              </m:ctrlPr>
                            </m:sSubSupPr>
                            <m:e>
                              <m:r>
                                <a:rPr lang="en-GB" sz="2400" i="1">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ea typeface="Cambria Math" panose="02040503050406030204" pitchFamily="18" charset="0"/>
                                </a:rPr>
                                <m:t>𝑃𝑃𝐺</m:t>
                              </m:r>
                            </m:sub>
                            <m:sup>
                              <m:r>
                                <a:rPr lang="en-GB" sz="2400" i="1">
                                  <a:latin typeface="Cambria Math" panose="02040503050406030204" pitchFamily="18" charset="0"/>
                                </a:rPr>
                                <m:t>2</m:t>
                              </m:r>
                            </m:sup>
                          </m:sSubSup>
                          <m:r>
                            <a:rPr lang="en-GB" sz="2400" i="1">
                              <a:latin typeface="Cambria Math" panose="02040503050406030204" pitchFamily="18" charset="0"/>
                            </a:rPr>
                            <m:t>−</m:t>
                          </m:r>
                          <m:sSup>
                            <m:sSupPr>
                              <m:ctrlPr>
                                <a:rPr lang="en-GB" sz="2400" i="1">
                                  <a:latin typeface="Cambria Math" panose="02040503050406030204" pitchFamily="18" charset="0"/>
                                </a:rPr>
                              </m:ctrlPr>
                            </m:sSupPr>
                            <m:e>
                              <m:d>
                                <m:dPr>
                                  <m:ctrlPr>
                                    <a:rPr lang="en-GB" sz="2400" i="1">
                                      <a:latin typeface="Cambria Math" panose="02040503050406030204" pitchFamily="18" charset="0"/>
                                    </a:rPr>
                                  </m:ctrlPr>
                                </m:dPr>
                                <m:e>
                                  <m:sSub>
                                    <m:sSubPr>
                                      <m:ctrlPr>
                                        <a:rPr lang="en-GB" sz="2400" i="1" smtClean="0">
                                          <a:latin typeface="Cambria Math" panose="02040503050406030204" pitchFamily="18" charset="0"/>
                                        </a:rPr>
                                      </m:ctrlPr>
                                    </m:sSubPr>
                                    <m:e>
                                      <m:r>
                                        <a:rPr lang="en-GB" sz="2400" i="1">
                                          <a:latin typeface="Cambria Math" panose="02040503050406030204" pitchFamily="18" charset="0"/>
                                          <a:ea typeface="Cambria Math" panose="02040503050406030204" pitchFamily="18" charset="0"/>
                                        </a:rPr>
                                        <m:t>𝜎</m:t>
                                      </m:r>
                                    </m:e>
                                    <m:sub>
                                      <m:r>
                                        <a:rPr lang="en-GB" sz="2400" b="0" i="1" smtClean="0">
                                          <a:latin typeface="Cambria Math" panose="02040503050406030204" pitchFamily="18" charset="0"/>
                                          <a:ea typeface="Cambria Math" panose="02040503050406030204" pitchFamily="18" charset="0"/>
                                        </a:rPr>
                                        <m:t>𝐺𝑊𝐺</m:t>
                                      </m:r>
                                      <m:r>
                                        <a:rPr lang="en-GB" sz="2400" b="0" i="1" smtClean="0">
                                          <a:latin typeface="Cambria Math" panose="02040503050406030204" pitchFamily="18" charset="0"/>
                                          <a:ea typeface="Cambria Math" panose="02040503050406030204" pitchFamily="18" charset="0"/>
                                        </a:rPr>
                                        <m:t>018,</m:t>
                                      </m:r>
                                      <m:r>
                                        <a:rPr lang="en-GB" sz="2400" b="0" i="1" smtClean="0">
                                          <a:latin typeface="Cambria Math" panose="02040503050406030204" pitchFamily="18" charset="0"/>
                                        </a:rPr>
                                        <m:t>𝑃𝑃𝐺</m:t>
                                      </m:r>
                                    </m:sub>
                                  </m:sSub>
                                </m:e>
                              </m:d>
                            </m:e>
                            <m:sup>
                              <m:r>
                                <a:rPr lang="en-GB" sz="2400" i="1">
                                  <a:latin typeface="Cambria Math" panose="02040503050406030204" pitchFamily="18" charset="0"/>
                                </a:rPr>
                                <m:t>2</m:t>
                              </m:r>
                            </m:sup>
                          </m:sSup>
                        </m:den>
                      </m:f>
                    </m:oMath>
                  </m:oMathPara>
                </a14:m>
                <a:endParaRPr lang="en-US" sz="2400" dirty="0" smtClean="0"/>
              </a:p>
              <a:p>
                <a:pPr>
                  <a:buNone/>
                </a:pPr>
                <a:endParaRPr lang="en-GB" sz="2400" dirty="0" smtClean="0">
                  <a:latin typeface="Arial"/>
                  <a:cs typeface="Arial"/>
                </a:endParaRPr>
              </a:p>
              <a:p>
                <a:pPr>
                  <a:buNone/>
                </a:pPr>
                <a:r>
                  <a:rPr lang="en-GB" sz="2800" dirty="0" smtClean="0">
                    <a:latin typeface="Arial"/>
                    <a:cs typeface="Arial"/>
                  </a:rPr>
                  <a:t>		</a:t>
                </a:r>
                <a:endParaRPr lang="en-GB" sz="2800" u="sng" dirty="0" smtClean="0">
                  <a:latin typeface="Arial"/>
                  <a:cs typeface="Arial"/>
                </a:endParaRPr>
              </a:p>
              <a:p>
                <a:pPr>
                  <a:buNone/>
                </a:pPr>
                <a:endParaRPr lang="en-US" sz="2800" dirty="0" smtClean="0"/>
              </a:p>
            </p:txBody>
          </p:sp>
        </mc:Choice>
        <mc:Fallback>
          <p:sp>
            <p:nvSpPr>
              <p:cNvPr id="14338" name="Content Placeholder 2"/>
              <p:cNvSpPr>
                <a:spLocks noGrp="1" noRot="1" noChangeAspect="1" noMove="1" noResize="1" noEditPoints="1" noAdjustHandles="1" noChangeArrowheads="1" noChangeShapeType="1" noTextEdit="1"/>
              </p:cNvSpPr>
              <p:nvPr>
                <p:ph idx="1"/>
              </p:nvPr>
            </p:nvSpPr>
            <p:spPr>
              <a:xfrm>
                <a:off x="457200" y="1124744"/>
                <a:ext cx="8229600" cy="5001419"/>
              </a:xfrm>
              <a:blipFill rotWithShape="0">
                <a:blip r:embed="rId2"/>
                <a:stretch>
                  <a:fillRect l="-1111" t="-1585" r="-1111"/>
                </a:stretch>
              </a:blipFill>
            </p:spPr>
            <p:txBody>
              <a:bodyPr/>
              <a:lstStyle/>
              <a:p>
                <a:r>
                  <a:rPr lang="en-GB">
                    <a:noFill/>
                  </a:rPr>
                  <a:t> </a:t>
                </a:r>
              </a:p>
            </p:txBody>
          </p:sp>
        </mc:Fallback>
      </mc:AlternateContent>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US" sz="3200" dirty="0" smtClean="0">
                <a:latin typeface="Arial" pitchFamily="34" charset="0"/>
                <a:cs typeface="Arial" pitchFamily="34" charset="0"/>
              </a:rPr>
              <a:t>Confidence intervals?</a:t>
            </a:r>
          </a:p>
        </p:txBody>
      </p:sp>
      <p:sp>
        <p:nvSpPr>
          <p:cNvPr id="14338" name="Content Placeholder 2"/>
          <p:cNvSpPr>
            <a:spLocks noGrp="1"/>
          </p:cNvSpPr>
          <p:nvPr>
            <p:ph idx="1"/>
          </p:nvPr>
        </p:nvSpPr>
        <p:spPr>
          <a:xfrm>
            <a:off x="457200" y="1340768"/>
            <a:ext cx="8229600" cy="4785395"/>
          </a:xfrm>
        </p:spPr>
        <p:txBody>
          <a:bodyPr>
            <a:normAutofit/>
          </a:bodyPr>
          <a:lstStyle/>
          <a:p>
            <a:pPr>
              <a:buNone/>
            </a:pPr>
            <a:r>
              <a:rPr lang="en-US" dirty="0" smtClean="0"/>
              <a:t>Non-linear combination of variances and </a:t>
            </a:r>
            <a:r>
              <a:rPr lang="en-US" dirty="0" err="1" smtClean="0"/>
              <a:t>covariances</a:t>
            </a:r>
            <a:endParaRPr lang="en-US" dirty="0" smtClean="0"/>
          </a:p>
          <a:p>
            <a:pPr>
              <a:buNone/>
            </a:pPr>
            <a:endParaRPr lang="en-US" dirty="0" smtClean="0"/>
          </a:p>
          <a:p>
            <a:pPr>
              <a:buNone/>
            </a:pPr>
            <a:r>
              <a:rPr lang="en-US" dirty="0" smtClean="0"/>
              <a:t>Draw from the random effects matrix and use centiles of the </a:t>
            </a:r>
            <a:r>
              <a:rPr lang="en-US" dirty="0" err="1" smtClean="0"/>
              <a:t>realisations</a:t>
            </a:r>
            <a:endParaRPr lang="en-US" dirty="0" smtClean="0"/>
          </a:p>
          <a:p>
            <a:pPr>
              <a:buNone/>
            </a:pPr>
            <a:endParaRPr lang="en-US" dirty="0" smtClean="0"/>
          </a:p>
          <a:p>
            <a:pPr>
              <a:buNone/>
            </a:pPr>
            <a:r>
              <a:rPr lang="en-US" dirty="0" smtClean="0"/>
              <a:t>Both implemented within Stata (</a:t>
            </a:r>
            <a:r>
              <a:rPr lang="en-US" dirty="0" err="1" smtClean="0"/>
              <a:t>reffadjust</a:t>
            </a:r>
            <a:r>
              <a:rPr lang="en-US" dirty="0" smtClean="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p:graphicFrame>
        <p:nvGraphicFramePr>
          <p:cNvPr id="4" name="Content Placeholder 3"/>
          <p:cNvGraphicFramePr>
            <a:graphicFrameLocks noGrp="1"/>
          </p:cNvGraphicFramePr>
          <p:nvPr>
            <p:ph idx="1"/>
          </p:nvPr>
        </p:nvGraphicFramePr>
        <p:xfrm>
          <a:off x="467544" y="2060848"/>
          <a:ext cx="8229600" cy="35356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sz="2800" dirty="0" smtClean="0"/>
                        <a:t>GWG greater in</a:t>
                      </a:r>
                      <a:endParaRPr lang="en-GB" sz="2800" dirty="0"/>
                    </a:p>
                  </a:txBody>
                  <a:tcPr/>
                </a:tc>
                <a:tc>
                  <a:txBody>
                    <a:bodyPr/>
                    <a:lstStyle/>
                    <a:p>
                      <a:r>
                        <a:rPr lang="en-GB" sz="2800" dirty="0" smtClean="0"/>
                        <a:t>BWT greater in</a:t>
                      </a:r>
                      <a:endParaRPr lang="en-GB" sz="2800" dirty="0"/>
                    </a:p>
                  </a:txBody>
                  <a:tcPr/>
                </a:tc>
              </a:tr>
              <a:tr h="370840">
                <a:tc>
                  <a:txBody>
                    <a:bodyPr/>
                    <a:lstStyle/>
                    <a:p>
                      <a:r>
                        <a:rPr lang="en-GB" sz="2800" dirty="0" err="1" smtClean="0"/>
                        <a:t>Nulliparous</a:t>
                      </a:r>
                      <a:r>
                        <a:rPr lang="en-GB" sz="2800" baseline="0" dirty="0" smtClean="0"/>
                        <a:t> women</a:t>
                      </a:r>
                      <a:endParaRPr lang="en-GB" sz="2800" dirty="0"/>
                    </a:p>
                  </a:txBody>
                  <a:tcPr/>
                </a:tc>
                <a:tc>
                  <a:txBody>
                    <a:bodyPr/>
                    <a:lstStyle/>
                    <a:p>
                      <a:r>
                        <a:rPr lang="en-GB" sz="2800" dirty="0" err="1" smtClean="0"/>
                        <a:t>Multiparous</a:t>
                      </a:r>
                      <a:r>
                        <a:rPr lang="en-GB" sz="2800" dirty="0" smtClean="0"/>
                        <a:t> women</a:t>
                      </a:r>
                      <a:endParaRPr lang="en-GB" sz="2800" dirty="0"/>
                    </a:p>
                  </a:txBody>
                  <a:tcPr/>
                </a:tc>
              </a:tr>
              <a:tr h="370840">
                <a:tc>
                  <a:txBody>
                    <a:bodyPr/>
                    <a:lstStyle/>
                    <a:p>
                      <a:r>
                        <a:rPr lang="en-GB" sz="2800" dirty="0" smtClean="0"/>
                        <a:t>Non-smokers</a:t>
                      </a:r>
                      <a:endParaRPr lang="en-GB" sz="2800" dirty="0"/>
                    </a:p>
                  </a:txBody>
                  <a:tcPr/>
                </a:tc>
                <a:tc>
                  <a:txBody>
                    <a:bodyPr/>
                    <a:lstStyle/>
                    <a:p>
                      <a:r>
                        <a:rPr lang="en-GB" sz="2800" dirty="0" smtClean="0"/>
                        <a:t>Non-smokers</a:t>
                      </a:r>
                      <a:endParaRPr lang="en-GB" sz="2800" dirty="0"/>
                    </a:p>
                  </a:txBody>
                  <a:tcPr/>
                </a:tc>
              </a:tr>
              <a:tr h="370840">
                <a:tc>
                  <a:txBody>
                    <a:bodyPr/>
                    <a:lstStyle/>
                    <a:p>
                      <a:r>
                        <a:rPr lang="en-GB" sz="2800" dirty="0" smtClean="0"/>
                        <a:t>Women who give up smoking</a:t>
                      </a:r>
                      <a:endParaRPr lang="en-GB" sz="2800" dirty="0"/>
                    </a:p>
                  </a:txBody>
                  <a:tcPr/>
                </a:tc>
                <a:tc>
                  <a:txBody>
                    <a:bodyPr/>
                    <a:lstStyle/>
                    <a:p>
                      <a:endParaRPr lang="en-GB" sz="2800" dirty="0"/>
                    </a:p>
                  </a:txBody>
                  <a:tcPr/>
                </a:tc>
              </a:tr>
              <a:tr h="370840">
                <a:tc>
                  <a:txBody>
                    <a:bodyPr/>
                    <a:lstStyle/>
                    <a:p>
                      <a:r>
                        <a:rPr lang="en-GB" sz="2800" dirty="0" smtClean="0"/>
                        <a:t>Taller women</a:t>
                      </a:r>
                      <a:endParaRPr lang="en-GB" sz="2800" dirty="0"/>
                    </a:p>
                  </a:txBody>
                  <a:tcPr/>
                </a:tc>
                <a:tc>
                  <a:txBody>
                    <a:bodyPr/>
                    <a:lstStyle/>
                    <a:p>
                      <a:r>
                        <a:rPr lang="en-GB" sz="2800" dirty="0" smtClean="0"/>
                        <a:t>Taller women</a:t>
                      </a:r>
                      <a:endParaRPr lang="en-GB" sz="2800" dirty="0"/>
                    </a:p>
                  </a:txBody>
                  <a:tcPr/>
                </a:tc>
              </a:tr>
              <a:tr h="370840">
                <a:tc>
                  <a:txBody>
                    <a:bodyPr/>
                    <a:lstStyle/>
                    <a:p>
                      <a:r>
                        <a:rPr lang="en-GB" sz="2800" dirty="0" smtClean="0"/>
                        <a:t>Mothers of male offspring</a:t>
                      </a:r>
                      <a:endParaRPr lang="en-GB" sz="2800" dirty="0"/>
                    </a:p>
                  </a:txBody>
                  <a:tcPr/>
                </a:tc>
                <a:tc>
                  <a:txBody>
                    <a:bodyPr/>
                    <a:lstStyle/>
                    <a:p>
                      <a:r>
                        <a:rPr lang="en-GB" sz="2800" dirty="0" smtClean="0"/>
                        <a:t>Male offspring</a:t>
                      </a:r>
                      <a:endParaRPr lang="en-GB" sz="2800" dirty="0"/>
                    </a:p>
                  </a:txBody>
                  <a:tcPr/>
                </a:tc>
              </a:tr>
            </a:tbl>
          </a:graphicData>
        </a:graphic>
      </p:graphicFrame>
      <p:sp>
        <p:nvSpPr>
          <p:cNvPr id="5" name="TextBox 4"/>
          <p:cNvSpPr txBox="1"/>
          <p:nvPr/>
        </p:nvSpPr>
        <p:spPr>
          <a:xfrm>
            <a:off x="611560" y="1196752"/>
            <a:ext cx="7992888" cy="523220"/>
          </a:xfrm>
          <a:prstGeom prst="rect">
            <a:avLst/>
          </a:prstGeom>
          <a:noFill/>
        </p:spPr>
        <p:txBody>
          <a:bodyPr wrap="square" rtlCol="0">
            <a:spAutoFit/>
          </a:bodyPr>
          <a:lstStyle/>
          <a:p>
            <a:r>
              <a:rPr lang="en-GB" sz="2800" dirty="0" smtClean="0"/>
              <a:t>Fixed effects</a:t>
            </a:r>
            <a:endParaRPr lang="en-GB"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p:graphicFrame>
        <p:nvGraphicFramePr>
          <p:cNvPr id="6" name="Content Placeholder 5"/>
          <p:cNvGraphicFramePr>
            <a:graphicFrameLocks noGrp="1"/>
          </p:cNvGraphicFramePr>
          <p:nvPr>
            <p:ph idx="1"/>
          </p:nvPr>
        </p:nvGraphicFramePr>
        <p:xfrm>
          <a:off x="323528" y="2276872"/>
          <a:ext cx="8640960" cy="3474720"/>
        </p:xfrm>
        <a:graphic>
          <a:graphicData uri="http://schemas.openxmlformats.org/drawingml/2006/table">
            <a:tbl>
              <a:tblPr firstRow="1" bandRow="1">
                <a:tableStyleId>{5C22544A-7EE6-4342-B048-85BDC9FD1C3A}</a:tableStyleId>
              </a:tblPr>
              <a:tblGrid>
                <a:gridCol w="1872208"/>
                <a:gridCol w="1440160"/>
                <a:gridCol w="1224136"/>
                <a:gridCol w="1584176"/>
                <a:gridCol w="1296144"/>
                <a:gridCol w="1224136"/>
              </a:tblGrid>
              <a:tr h="370840">
                <a:tc>
                  <a:txBody>
                    <a:bodyPr/>
                    <a:lstStyle/>
                    <a:p>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BWT cons</a:t>
                      </a:r>
                    </a:p>
                    <a:p>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Pre-pg wt</a:t>
                      </a:r>
                    </a:p>
                    <a:p>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GWG </a:t>
                      </a:r>
                    </a:p>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0-18</a:t>
                      </a:r>
                    </a:p>
                    <a:p>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GWG </a:t>
                      </a:r>
                    </a:p>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18-28</a:t>
                      </a:r>
                    </a:p>
                    <a:p>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GWG </a:t>
                      </a:r>
                    </a:p>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28-40</a:t>
                      </a:r>
                    </a:p>
                    <a:p>
                      <a:endParaRPr lang="en-GB" sz="2400" dirty="0"/>
                    </a:p>
                  </a:txBody>
                  <a:tcPr/>
                </a:tc>
              </a:tr>
              <a:tr h="370840">
                <a:tc>
                  <a:txBody>
                    <a:bodyPr/>
                    <a:lstStyle/>
                    <a:p>
                      <a:r>
                        <a:rPr lang="en-GB" sz="2400" dirty="0" smtClean="0"/>
                        <a:t>BWT cons</a:t>
                      </a:r>
                      <a:endParaRPr lang="en-GB" sz="2400" dirty="0"/>
                    </a:p>
                  </a:txBody>
                  <a:tcPr/>
                </a:tc>
                <a:tc>
                  <a:txBody>
                    <a:bodyPr/>
                    <a:lstStyle/>
                    <a:p>
                      <a:r>
                        <a:rPr lang="en-GB" sz="2400" dirty="0" smtClean="0"/>
                        <a:t>0.24</a:t>
                      </a:r>
                      <a:endParaRPr lang="en-GB" sz="2400" dirty="0"/>
                    </a:p>
                  </a:txBody>
                  <a:tcPr/>
                </a:tc>
                <a:tc>
                  <a:txBody>
                    <a:bodyPr/>
                    <a:lstStyle/>
                    <a:p>
                      <a:endParaRPr lang="en-GB" sz="2400" dirty="0"/>
                    </a:p>
                  </a:txBody>
                  <a:tcPr/>
                </a:tc>
                <a:tc>
                  <a:txBody>
                    <a:bodyPr/>
                    <a:lstStyle/>
                    <a:p>
                      <a:endParaRPr lang="en-GB" sz="2400"/>
                    </a:p>
                  </a:txBody>
                  <a:tcPr/>
                </a:tc>
                <a:tc>
                  <a:txBody>
                    <a:bodyPr/>
                    <a:lstStyle/>
                    <a:p>
                      <a:endParaRPr lang="en-GB" sz="2400"/>
                    </a:p>
                  </a:txBody>
                  <a:tcPr/>
                </a:tc>
                <a:tc>
                  <a:txBody>
                    <a:bodyPr/>
                    <a:lstStyle/>
                    <a:p>
                      <a:endParaRPr lang="en-GB" sz="2400"/>
                    </a:p>
                  </a:txBody>
                  <a:tcPr/>
                </a:tc>
              </a:tr>
              <a:tr h="370840">
                <a:tc>
                  <a:txBody>
                    <a:bodyPr/>
                    <a:lstStyle/>
                    <a:p>
                      <a:r>
                        <a:rPr lang="en-GB" sz="2400" dirty="0" smtClean="0"/>
                        <a:t>Pre-pg wt</a:t>
                      </a:r>
                      <a:endParaRPr lang="en-GB" sz="2400" dirty="0"/>
                    </a:p>
                  </a:txBody>
                  <a:tcPr/>
                </a:tc>
                <a:tc>
                  <a:txBody>
                    <a:bodyPr/>
                    <a:lstStyle/>
                    <a:p>
                      <a:r>
                        <a:rPr lang="en-GB" sz="2400" dirty="0" smtClean="0"/>
                        <a:t>0.89</a:t>
                      </a:r>
                      <a:endParaRPr lang="en-GB" sz="2400" dirty="0"/>
                    </a:p>
                  </a:txBody>
                  <a:tcPr/>
                </a:tc>
                <a:tc>
                  <a:txBody>
                    <a:bodyPr/>
                    <a:lstStyle/>
                    <a:p>
                      <a:r>
                        <a:rPr lang="en-GB" sz="2400" dirty="0" smtClean="0"/>
                        <a:t>138</a:t>
                      </a:r>
                      <a:endParaRPr lang="en-GB" sz="2400" dirty="0"/>
                    </a:p>
                  </a:txBody>
                  <a:tcPr/>
                </a:tc>
                <a:tc>
                  <a:txBody>
                    <a:bodyPr/>
                    <a:lstStyle/>
                    <a:p>
                      <a:endParaRPr lang="en-GB" sz="2400" dirty="0"/>
                    </a:p>
                  </a:txBody>
                  <a:tcPr/>
                </a:tc>
                <a:tc>
                  <a:txBody>
                    <a:bodyPr/>
                    <a:lstStyle/>
                    <a:p>
                      <a:endParaRPr lang="en-GB" sz="2400"/>
                    </a:p>
                  </a:txBody>
                  <a:tcPr/>
                </a:tc>
                <a:tc>
                  <a:txBody>
                    <a:bodyPr/>
                    <a:lstStyle/>
                    <a:p>
                      <a:endParaRPr lang="en-GB" sz="2400"/>
                    </a:p>
                  </a:txBody>
                  <a:tcPr/>
                </a:tc>
              </a:tr>
              <a:tr h="370840">
                <a:tc>
                  <a:txBody>
                    <a:bodyPr/>
                    <a:lstStyle/>
                    <a:p>
                      <a:r>
                        <a:rPr lang="en-GB" sz="2400" dirty="0" smtClean="0"/>
                        <a:t>GWG 0-18</a:t>
                      </a:r>
                      <a:endParaRPr lang="en-GB" sz="2400" dirty="0"/>
                    </a:p>
                  </a:txBody>
                  <a:tcPr/>
                </a:tc>
                <a:tc>
                  <a:txBody>
                    <a:bodyPr/>
                    <a:lstStyle/>
                    <a:p>
                      <a:r>
                        <a:rPr lang="en-GB" sz="2400" dirty="0" smtClean="0"/>
                        <a:t>0.013</a:t>
                      </a:r>
                      <a:endParaRPr lang="en-GB" sz="2400" dirty="0"/>
                    </a:p>
                  </a:txBody>
                  <a:tcPr/>
                </a:tc>
                <a:tc>
                  <a:txBody>
                    <a:bodyPr/>
                    <a:lstStyle/>
                    <a:p>
                      <a:r>
                        <a:rPr lang="en-GB" sz="2400" dirty="0" smtClean="0"/>
                        <a:t>-1.02</a:t>
                      </a:r>
                      <a:endParaRPr lang="en-GB" sz="2400" dirty="0"/>
                    </a:p>
                  </a:txBody>
                  <a:tcPr/>
                </a:tc>
                <a:tc>
                  <a:txBody>
                    <a:bodyPr/>
                    <a:lstStyle/>
                    <a:p>
                      <a:r>
                        <a:rPr lang="en-GB" sz="2400" dirty="0" smtClean="0"/>
                        <a:t>0.05</a:t>
                      </a:r>
                      <a:endParaRPr lang="en-GB" sz="2400" dirty="0"/>
                    </a:p>
                  </a:txBody>
                  <a:tcPr/>
                </a:tc>
                <a:tc>
                  <a:txBody>
                    <a:bodyPr/>
                    <a:lstStyle/>
                    <a:p>
                      <a:endParaRPr lang="en-GB" sz="2400" dirty="0"/>
                    </a:p>
                  </a:txBody>
                  <a:tcPr/>
                </a:tc>
                <a:tc>
                  <a:txBody>
                    <a:bodyPr/>
                    <a:lstStyle/>
                    <a:p>
                      <a:endParaRPr lang="en-GB" sz="2400"/>
                    </a:p>
                  </a:txBody>
                  <a:tcPr/>
                </a:tc>
              </a:tr>
              <a:tr h="370840">
                <a:tc>
                  <a:txBody>
                    <a:bodyPr/>
                    <a:lstStyle/>
                    <a:p>
                      <a:r>
                        <a:rPr lang="en-GB" sz="2400" dirty="0" smtClean="0"/>
                        <a:t>GWG 18-28</a:t>
                      </a:r>
                      <a:endParaRPr lang="en-GB" sz="2400" dirty="0"/>
                    </a:p>
                  </a:txBody>
                  <a:tcPr/>
                </a:tc>
                <a:tc>
                  <a:txBody>
                    <a:bodyPr/>
                    <a:lstStyle/>
                    <a:p>
                      <a:r>
                        <a:rPr lang="en-GB" sz="2400" dirty="0" smtClean="0"/>
                        <a:t>0.015</a:t>
                      </a:r>
                      <a:endParaRPr lang="en-GB" sz="2400" dirty="0"/>
                    </a:p>
                  </a:txBody>
                  <a:tcPr/>
                </a:tc>
                <a:tc>
                  <a:txBody>
                    <a:bodyPr/>
                    <a:lstStyle/>
                    <a:p>
                      <a:r>
                        <a:rPr lang="en-GB" sz="2400" dirty="0" smtClean="0"/>
                        <a:t>-0.45</a:t>
                      </a:r>
                      <a:endParaRPr lang="en-GB" sz="2400" dirty="0"/>
                    </a:p>
                  </a:txBody>
                  <a:tcPr/>
                </a:tc>
                <a:tc>
                  <a:txBody>
                    <a:bodyPr/>
                    <a:lstStyle/>
                    <a:p>
                      <a:r>
                        <a:rPr lang="en-GB" sz="2400" dirty="0" smtClean="0"/>
                        <a:t>0.012</a:t>
                      </a:r>
                      <a:endParaRPr lang="en-GB" sz="2400" dirty="0"/>
                    </a:p>
                  </a:txBody>
                  <a:tcPr/>
                </a:tc>
                <a:tc>
                  <a:txBody>
                    <a:bodyPr/>
                    <a:lstStyle/>
                    <a:p>
                      <a:r>
                        <a:rPr lang="en-GB" sz="2400" dirty="0" smtClean="0"/>
                        <a:t>0.04</a:t>
                      </a:r>
                      <a:endParaRPr lang="en-GB" sz="2400" dirty="0"/>
                    </a:p>
                  </a:txBody>
                  <a:tcPr/>
                </a:tc>
                <a:tc>
                  <a:txBody>
                    <a:bodyPr/>
                    <a:lstStyle/>
                    <a:p>
                      <a:endParaRPr lang="en-GB" sz="2400"/>
                    </a:p>
                  </a:txBody>
                  <a:tcPr/>
                </a:tc>
              </a:tr>
              <a:tr h="370840">
                <a:tc>
                  <a:txBody>
                    <a:bodyPr/>
                    <a:lstStyle/>
                    <a:p>
                      <a:r>
                        <a:rPr lang="en-GB" sz="2400" dirty="0" smtClean="0"/>
                        <a:t>GWG 28-40</a:t>
                      </a:r>
                      <a:endParaRPr lang="en-GB" sz="2400" dirty="0"/>
                    </a:p>
                  </a:txBody>
                  <a:tcPr/>
                </a:tc>
                <a:tc>
                  <a:txBody>
                    <a:bodyPr/>
                    <a:lstStyle/>
                    <a:p>
                      <a:r>
                        <a:rPr lang="en-GB" sz="2400" dirty="0" smtClean="0"/>
                        <a:t>0.011</a:t>
                      </a:r>
                      <a:endParaRPr lang="en-GB" sz="2400" dirty="0"/>
                    </a:p>
                  </a:txBody>
                  <a:tcPr/>
                </a:tc>
                <a:tc>
                  <a:txBody>
                    <a:bodyPr/>
                    <a:lstStyle/>
                    <a:p>
                      <a:r>
                        <a:rPr lang="en-GB" sz="2400" dirty="0" smtClean="0"/>
                        <a:t>0.023</a:t>
                      </a:r>
                      <a:endParaRPr lang="en-GB" sz="2400" dirty="0"/>
                    </a:p>
                  </a:txBody>
                  <a:tcPr/>
                </a:tc>
                <a:tc>
                  <a:txBody>
                    <a:bodyPr/>
                    <a:lstStyle/>
                    <a:p>
                      <a:r>
                        <a:rPr lang="en-GB" sz="2400" dirty="0" smtClean="0"/>
                        <a:t>0.005</a:t>
                      </a:r>
                      <a:endParaRPr lang="en-GB" sz="2400" dirty="0"/>
                    </a:p>
                  </a:txBody>
                  <a:tcPr/>
                </a:tc>
                <a:tc>
                  <a:txBody>
                    <a:bodyPr/>
                    <a:lstStyle/>
                    <a:p>
                      <a:r>
                        <a:rPr lang="en-GB" sz="2400" dirty="0" smtClean="0"/>
                        <a:t>0.018</a:t>
                      </a:r>
                      <a:endParaRPr lang="en-GB" sz="2400" dirty="0"/>
                    </a:p>
                  </a:txBody>
                  <a:tcPr/>
                </a:tc>
                <a:tc>
                  <a:txBody>
                    <a:bodyPr/>
                    <a:lstStyle/>
                    <a:p>
                      <a:r>
                        <a:rPr lang="en-GB" sz="2400" dirty="0" smtClean="0"/>
                        <a:t>0.04</a:t>
                      </a:r>
                      <a:endParaRPr lang="en-GB" sz="2400" dirty="0"/>
                    </a:p>
                  </a:txBody>
                  <a:tcPr/>
                </a:tc>
              </a:tr>
            </a:tbl>
          </a:graphicData>
        </a:graphic>
      </p:graphicFrame>
      <p:sp>
        <p:nvSpPr>
          <p:cNvPr id="7" name="TextBox 6"/>
          <p:cNvSpPr txBox="1"/>
          <p:nvPr/>
        </p:nvSpPr>
        <p:spPr>
          <a:xfrm>
            <a:off x="395536" y="1268760"/>
            <a:ext cx="7992888" cy="523220"/>
          </a:xfrm>
          <a:prstGeom prst="rect">
            <a:avLst/>
          </a:prstGeom>
          <a:noFill/>
        </p:spPr>
        <p:txBody>
          <a:bodyPr wrap="square" rtlCol="0">
            <a:spAutoFit/>
          </a:bodyPr>
          <a:lstStyle/>
          <a:p>
            <a:r>
              <a:rPr lang="en-GB" sz="2800" dirty="0" smtClean="0"/>
              <a:t>Random effects variance/covariance matrix:</a:t>
            </a:r>
            <a:endParaRPr lang="en-GB"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052736"/>
            <a:ext cx="8229600" cy="5073427"/>
          </a:xfrm>
        </p:spPr>
        <p:txBody>
          <a:bodyPr>
            <a:normAutofit/>
          </a:bodyPr>
          <a:lstStyle/>
          <a:p>
            <a:pPr>
              <a:buNone/>
            </a:pPr>
            <a:r>
              <a:rPr lang="en-US" sz="2400" dirty="0" smtClean="0"/>
              <a:t>Regression of </a:t>
            </a:r>
            <a:r>
              <a:rPr lang="en-US" sz="2400" dirty="0" err="1" smtClean="0"/>
              <a:t>birthweight</a:t>
            </a:r>
            <a:r>
              <a:rPr lang="en-US" sz="2400" dirty="0" smtClean="0"/>
              <a:t> (mean 3.4 (0.52) kg) on</a:t>
            </a:r>
            <a:r>
              <a:rPr lang="en-US" dirty="0" smtClean="0"/>
              <a:t>:</a:t>
            </a:r>
          </a:p>
        </p:txBody>
      </p:sp>
      <p:graphicFrame>
        <p:nvGraphicFramePr>
          <p:cNvPr id="4" name="Table 3"/>
          <p:cNvGraphicFramePr>
            <a:graphicFrameLocks noGrp="1"/>
          </p:cNvGraphicFramePr>
          <p:nvPr/>
        </p:nvGraphicFramePr>
        <p:xfrm>
          <a:off x="395536" y="1700808"/>
          <a:ext cx="8136904" cy="3931920"/>
        </p:xfrm>
        <a:graphic>
          <a:graphicData uri="http://schemas.openxmlformats.org/drawingml/2006/table">
            <a:tbl>
              <a:tblPr firstRow="1" bandRow="1">
                <a:tableStyleId>{5C22544A-7EE6-4342-B048-85BDC9FD1C3A}</a:tableStyleId>
              </a:tblPr>
              <a:tblGrid>
                <a:gridCol w="2034226"/>
                <a:gridCol w="1782198"/>
                <a:gridCol w="2286254"/>
                <a:gridCol w="2034226"/>
              </a:tblGrid>
              <a:tr h="136024">
                <a:tc>
                  <a:txBody>
                    <a:bodyPr/>
                    <a:lstStyle/>
                    <a:p>
                      <a:r>
                        <a:rPr lang="en-GB" dirty="0" smtClean="0"/>
                        <a:t>GWG</a:t>
                      </a:r>
                      <a:endParaRPr lang="en-GB" dirty="0"/>
                    </a:p>
                  </a:txBody>
                  <a:tcPr/>
                </a:tc>
                <a:tc>
                  <a:txBody>
                    <a:bodyPr/>
                    <a:lstStyle/>
                    <a:p>
                      <a:r>
                        <a:rPr lang="en-GB" sz="2400" dirty="0" smtClean="0"/>
                        <a:t>Mean (SD)</a:t>
                      </a:r>
                      <a:endParaRPr lang="en-GB" sz="2400" dirty="0"/>
                    </a:p>
                  </a:txBody>
                  <a:tcPr/>
                </a:tc>
                <a:tc>
                  <a:txBody>
                    <a:bodyPr/>
                    <a:lstStyle/>
                    <a:p>
                      <a:r>
                        <a:rPr lang="en-GB" sz="2400" dirty="0" smtClean="0"/>
                        <a:t>Unadjusted</a:t>
                      </a:r>
                      <a:endParaRPr lang="en-GB" sz="2400" dirty="0"/>
                    </a:p>
                  </a:txBody>
                  <a:tcPr/>
                </a:tc>
                <a:tc>
                  <a:txBody>
                    <a:bodyPr/>
                    <a:lstStyle/>
                    <a:p>
                      <a:r>
                        <a:rPr lang="en-GB" sz="2400" dirty="0" smtClean="0"/>
                        <a:t>Adjusted for previous GWG</a:t>
                      </a:r>
                      <a:endParaRPr lang="en-GB" sz="2400" dirty="0"/>
                    </a:p>
                  </a:txBody>
                  <a:tcPr/>
                </a:tc>
              </a:tr>
              <a:tr h="370840">
                <a:tc>
                  <a:txBody>
                    <a:bodyPr/>
                    <a:lstStyle/>
                    <a:p>
                      <a:r>
                        <a:rPr lang="en-GB" sz="1800" dirty="0" smtClean="0"/>
                        <a:t>Pre-pregnancy wt (kg)</a:t>
                      </a:r>
                      <a:endParaRPr lang="en-GB" sz="1800" dirty="0"/>
                    </a:p>
                  </a:txBody>
                  <a:tcPr/>
                </a:tc>
                <a:tc>
                  <a:txBody>
                    <a:bodyPr/>
                    <a:lstStyle/>
                    <a:p>
                      <a:r>
                        <a:rPr lang="en-GB" sz="2400" dirty="0" smtClean="0"/>
                        <a:t>60.7 (12.3)</a:t>
                      </a:r>
                      <a:endParaRPr lang="en-GB" sz="2400" dirty="0"/>
                    </a:p>
                  </a:txBody>
                  <a:tcPr/>
                </a:tc>
                <a:tc>
                  <a:txBody>
                    <a:bodyPr/>
                    <a:lstStyle/>
                    <a:p>
                      <a:r>
                        <a:rPr lang="en-GB" sz="2400" dirty="0" smtClean="0"/>
                        <a:t>0.006 (0.0004)</a:t>
                      </a:r>
                      <a:endParaRPr lang="en-GB" sz="2400" dirty="0"/>
                    </a:p>
                  </a:txBody>
                  <a:tcPr/>
                </a:tc>
                <a:tc>
                  <a:txBody>
                    <a:bodyPr/>
                    <a:lstStyle/>
                    <a:p>
                      <a:endParaRPr lang="en-GB" sz="2400"/>
                    </a:p>
                  </a:txBody>
                  <a:tcPr/>
                </a:tc>
              </a:tr>
              <a:tr h="370840">
                <a:tc>
                  <a:txBody>
                    <a:bodyPr/>
                    <a:lstStyle/>
                    <a:p>
                      <a:r>
                        <a:rPr lang="en-GB" sz="1800" dirty="0" smtClean="0"/>
                        <a:t>Wt gain 0-18 weeks (kg/wk)</a:t>
                      </a:r>
                      <a:endParaRPr lang="en-GB" sz="1800" dirty="0"/>
                    </a:p>
                  </a:txBody>
                  <a:tcPr/>
                </a:tc>
                <a:tc>
                  <a:txBody>
                    <a:bodyPr/>
                    <a:lstStyle/>
                    <a:p>
                      <a:r>
                        <a:rPr lang="en-GB" sz="2400" dirty="0" smtClean="0"/>
                        <a:t>0.31</a:t>
                      </a:r>
                      <a:r>
                        <a:rPr lang="en-GB" sz="2400" baseline="0" dirty="0" smtClean="0"/>
                        <a:t> (0.18)</a:t>
                      </a:r>
                      <a:endParaRPr lang="en-GB" sz="2400" dirty="0"/>
                    </a:p>
                  </a:txBody>
                  <a:tcPr/>
                </a:tc>
                <a:tc>
                  <a:txBody>
                    <a:bodyPr/>
                    <a:lstStyle/>
                    <a:p>
                      <a:r>
                        <a:rPr lang="en-GB" sz="2400" dirty="0" smtClean="0"/>
                        <a:t>0.26 (0.03)</a:t>
                      </a:r>
                      <a:endParaRPr lang="en-GB" sz="2400" dirty="0"/>
                    </a:p>
                  </a:txBody>
                  <a:tcPr/>
                </a:tc>
                <a:tc>
                  <a:txBody>
                    <a:bodyPr/>
                    <a:lstStyle/>
                    <a:p>
                      <a:r>
                        <a:rPr lang="en-GB" sz="2400" dirty="0" smtClean="0"/>
                        <a:t>0.47 (0.03)</a:t>
                      </a:r>
                      <a:endParaRPr lang="en-GB"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Wt gain 18-28 weeks (kg/wk)</a:t>
                      </a:r>
                    </a:p>
                    <a:p>
                      <a:endParaRPr lang="en-GB" sz="1800" dirty="0"/>
                    </a:p>
                  </a:txBody>
                  <a:tcPr/>
                </a:tc>
                <a:tc>
                  <a:txBody>
                    <a:bodyPr/>
                    <a:lstStyle/>
                    <a:p>
                      <a:r>
                        <a:rPr lang="en-GB" sz="2400" dirty="0" smtClean="0"/>
                        <a:t>0.54 (0.17)</a:t>
                      </a:r>
                      <a:endParaRPr lang="en-GB" sz="2400" dirty="0"/>
                    </a:p>
                  </a:txBody>
                  <a:tcPr/>
                </a:tc>
                <a:tc>
                  <a:txBody>
                    <a:bodyPr/>
                    <a:lstStyle/>
                    <a:p>
                      <a:r>
                        <a:rPr lang="en-GB" sz="2400" dirty="0" smtClean="0"/>
                        <a:t>0.42 (0.03)</a:t>
                      </a:r>
                      <a:endParaRPr lang="en-GB" sz="2400" dirty="0"/>
                    </a:p>
                  </a:txBody>
                  <a:tcPr/>
                </a:tc>
                <a:tc>
                  <a:txBody>
                    <a:bodyPr/>
                    <a:lstStyle/>
                    <a:p>
                      <a:r>
                        <a:rPr lang="en-GB" sz="2400" dirty="0" smtClean="0"/>
                        <a:t>0.42 (0.04)</a:t>
                      </a:r>
                      <a:endParaRPr lang="en-GB"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Wt gain28-40 weeks (kg/wk)</a:t>
                      </a:r>
                    </a:p>
                    <a:p>
                      <a:endParaRPr lang="en-GB" sz="1800" dirty="0"/>
                    </a:p>
                  </a:txBody>
                  <a:tcPr/>
                </a:tc>
                <a:tc>
                  <a:txBody>
                    <a:bodyPr/>
                    <a:lstStyle/>
                    <a:p>
                      <a:r>
                        <a:rPr lang="en-GB" sz="2400" dirty="0" smtClean="0"/>
                        <a:t>0.47 (0.20)</a:t>
                      </a:r>
                      <a:endParaRPr lang="en-GB" sz="2400" dirty="0"/>
                    </a:p>
                  </a:txBody>
                  <a:tcPr/>
                </a:tc>
                <a:tc>
                  <a:txBody>
                    <a:bodyPr/>
                    <a:lstStyle/>
                    <a:p>
                      <a:r>
                        <a:rPr lang="en-GB" sz="2400" dirty="0" smtClean="0"/>
                        <a:t>0.26 (0.03)</a:t>
                      </a:r>
                      <a:endParaRPr lang="en-GB" sz="2400" dirty="0"/>
                    </a:p>
                  </a:txBody>
                  <a:tcPr/>
                </a:tc>
                <a:tc>
                  <a:txBody>
                    <a:bodyPr/>
                    <a:lstStyle/>
                    <a:p>
                      <a:r>
                        <a:rPr lang="en-GB" sz="2400" dirty="0" smtClean="0"/>
                        <a:t>0.03 (0.03)</a:t>
                      </a:r>
                      <a:endParaRPr lang="en-GB" sz="2400"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340768"/>
            <a:ext cx="8229600" cy="4785395"/>
          </a:xfrm>
        </p:spPr>
        <p:txBody>
          <a:bodyPr>
            <a:normAutofit/>
          </a:bodyPr>
          <a:lstStyle/>
          <a:p>
            <a:pPr>
              <a:buNone/>
            </a:pPr>
            <a:r>
              <a:rPr lang="en-US" dirty="0" smtClean="0"/>
              <a:t>Use random effects matrices to calculate regression coefficients.</a:t>
            </a:r>
          </a:p>
          <a:p>
            <a:pPr>
              <a:buNone/>
            </a:pPr>
            <a:r>
              <a:rPr lang="en-US" dirty="0" smtClean="0"/>
              <a:t>E.g. 	</a:t>
            </a:r>
            <a:r>
              <a:rPr lang="el-GR" dirty="0" smtClean="0">
                <a:latin typeface="Arial"/>
                <a:cs typeface="Arial"/>
              </a:rPr>
              <a:t>β</a:t>
            </a:r>
            <a:r>
              <a:rPr lang="en-GB" dirty="0" smtClean="0">
                <a:latin typeface="Arial"/>
                <a:cs typeface="Arial"/>
              </a:rPr>
              <a:t>(BWT/weight at time t)</a:t>
            </a:r>
          </a:p>
          <a:p>
            <a:pPr>
              <a:buNone/>
            </a:pPr>
            <a:r>
              <a:rPr lang="en-GB" dirty="0" smtClean="0">
                <a:latin typeface="Arial"/>
                <a:cs typeface="Arial"/>
              </a:rPr>
              <a:t>and</a:t>
            </a:r>
          </a:p>
          <a:p>
            <a:pPr>
              <a:buNone/>
            </a:pPr>
            <a:r>
              <a:rPr lang="en-GB" dirty="0" smtClean="0">
                <a:latin typeface="Arial"/>
                <a:cs typeface="Arial"/>
              </a:rPr>
              <a:t>		</a:t>
            </a:r>
            <a:r>
              <a:rPr lang="el-GR" dirty="0" smtClean="0">
                <a:latin typeface="Arial"/>
                <a:cs typeface="Arial"/>
              </a:rPr>
              <a:t>β</a:t>
            </a:r>
            <a:r>
              <a:rPr lang="en-GB" dirty="0" smtClean="0">
                <a:latin typeface="Arial"/>
                <a:cs typeface="Arial"/>
              </a:rPr>
              <a:t>(BWT/weight at time t, adjusting for pre-pregnancy weight) </a:t>
            </a:r>
          </a:p>
          <a:p>
            <a:pPr>
              <a:buNone/>
            </a:pP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052736"/>
            <a:ext cx="8229600" cy="5073427"/>
          </a:xfrm>
        </p:spPr>
        <p:txBody>
          <a:bodyPr>
            <a:normAutofit/>
          </a:bodyPr>
          <a:lstStyle/>
          <a:p>
            <a:pPr>
              <a:buNone/>
            </a:pPr>
            <a:r>
              <a:rPr lang="en-GB" sz="2800" dirty="0" smtClean="0"/>
              <a:t>Unadjusted regression coefficients for BWT on GWG with gestational age</a:t>
            </a:r>
            <a:endParaRPr lang="en-GB" sz="2800" dirty="0" smtClean="0">
              <a:latin typeface="Arial"/>
              <a:cs typeface="Arial"/>
            </a:endParaRPr>
          </a:p>
          <a:p>
            <a:pPr>
              <a:buNone/>
            </a:pPr>
            <a:endParaRPr lang="en-US" dirty="0" smtClean="0"/>
          </a:p>
        </p:txBody>
      </p:sp>
      <p:pic>
        <p:nvPicPr>
          <p:cNvPr id="4" name="Picture 3"/>
          <p:cNvPicPr/>
          <p:nvPr/>
        </p:nvPicPr>
        <p:blipFill>
          <a:blip r:embed="rId2" cstate="print"/>
          <a:srcRect/>
          <a:stretch>
            <a:fillRect/>
          </a:stretch>
        </p:blipFill>
        <p:spPr bwMode="auto">
          <a:xfrm>
            <a:off x="1475656" y="1988840"/>
            <a:ext cx="5472608" cy="396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http://bristol.ac.uk/alspac/resources/visualidentity/image-bank/powerpoint-backgrounds/image2.jpg"/>
          <p:cNvPicPr>
            <a:picLocks noChangeAspect="1" noChangeArrowheads="1"/>
          </p:cNvPicPr>
          <p:nvPr/>
        </p:nvPicPr>
        <p:blipFill>
          <a:blip r:embed="rId3"/>
          <a:srcRect/>
          <a:stretch>
            <a:fillRect/>
          </a:stretch>
        </p:blipFill>
        <p:spPr bwMode="auto">
          <a:xfrm>
            <a:off x="0" y="194037"/>
            <a:ext cx="9151815" cy="6469927"/>
          </a:xfrm>
          <a:prstGeom prst="rect">
            <a:avLst/>
          </a:prstGeom>
          <a:noFill/>
        </p:spPr>
      </p:pic>
      <p:sp>
        <p:nvSpPr>
          <p:cNvPr id="2051" name="TextBox 4"/>
          <p:cNvSpPr txBox="1">
            <a:spLocks noChangeArrowheads="1"/>
          </p:cNvSpPr>
          <p:nvPr/>
        </p:nvSpPr>
        <p:spPr bwMode="auto">
          <a:xfrm>
            <a:off x="463108" y="4996233"/>
            <a:ext cx="7204841" cy="1423275"/>
          </a:xfrm>
          <a:prstGeom prst="rect">
            <a:avLst/>
          </a:prstGeom>
          <a:noFill/>
          <a:ln w="9525">
            <a:noFill/>
            <a:miter lim="800000"/>
            <a:headEnd/>
            <a:tailEnd/>
          </a:ln>
        </p:spPr>
        <p:txBody>
          <a:bodyPr/>
          <a:lstStyle/>
          <a:p>
            <a:pPr>
              <a:spcAft>
                <a:spcPts val="1027"/>
              </a:spcAft>
            </a:pPr>
            <a:r>
              <a:rPr lang="en-US" sz="3422" dirty="0">
                <a:solidFill>
                  <a:schemeClr val="bg1"/>
                </a:solidFill>
                <a:latin typeface="MArial-Bold"/>
                <a:cs typeface="MArial-Bold"/>
              </a:rPr>
              <a:t>The Avon Longitudinal Study of Parents and Children - ALSPAC</a:t>
            </a:r>
          </a:p>
        </p:txBody>
      </p:sp>
      <p:pic>
        <p:nvPicPr>
          <p:cNvPr id="2052" name="Picture 5" descr="wtvm050471.png"/>
          <p:cNvPicPr>
            <a:picLocks noChangeAspect="1"/>
          </p:cNvPicPr>
          <p:nvPr/>
        </p:nvPicPr>
        <p:blipFill>
          <a:blip r:embed="rId4"/>
          <a:srcRect/>
          <a:stretch>
            <a:fillRect/>
          </a:stretch>
        </p:blipFill>
        <p:spPr bwMode="auto">
          <a:xfrm>
            <a:off x="7815791" y="5399585"/>
            <a:ext cx="923499" cy="236307"/>
          </a:xfrm>
          <a:prstGeom prst="rect">
            <a:avLst/>
          </a:prstGeom>
          <a:noFill/>
          <a:ln w="9525">
            <a:noFill/>
            <a:miter lim="800000"/>
            <a:headEnd/>
            <a:tailEnd/>
          </a:ln>
        </p:spPr>
      </p:pic>
      <p:pic>
        <p:nvPicPr>
          <p:cNvPr id="2053" name="Picture 6" descr="WG10-CMYK-MRC.png"/>
          <p:cNvPicPr>
            <a:picLocks noChangeAspect="1"/>
          </p:cNvPicPr>
          <p:nvPr/>
        </p:nvPicPr>
        <p:blipFill>
          <a:blip r:embed="rId5"/>
          <a:srcRect/>
          <a:stretch>
            <a:fillRect/>
          </a:stretch>
        </p:blipFill>
        <p:spPr bwMode="auto">
          <a:xfrm>
            <a:off x="7819865" y="5858618"/>
            <a:ext cx="913993" cy="401994"/>
          </a:xfrm>
          <a:prstGeom prst="rect">
            <a:avLst/>
          </a:prstGeom>
          <a:noFill/>
          <a:ln w="9525">
            <a:noFill/>
            <a:miter lim="800000"/>
            <a:headEnd/>
            <a:tailEnd/>
          </a:ln>
        </p:spPr>
      </p:pic>
      <p:pic>
        <p:nvPicPr>
          <p:cNvPr id="2054" name="Picture 7" descr="UoB ALSPAC WHITE.png"/>
          <p:cNvPicPr>
            <a:picLocks noChangeAspect="1"/>
          </p:cNvPicPr>
          <p:nvPr/>
        </p:nvPicPr>
        <p:blipFill>
          <a:blip r:embed="rId6"/>
          <a:srcRect/>
          <a:stretch>
            <a:fillRect/>
          </a:stretch>
        </p:blipFill>
        <p:spPr bwMode="auto">
          <a:xfrm>
            <a:off x="7817149" y="4605103"/>
            <a:ext cx="919425" cy="543235"/>
          </a:xfrm>
          <a:prstGeom prst="rect">
            <a:avLst/>
          </a:prstGeom>
          <a:noFill/>
          <a:ln w="9525">
            <a:noFill/>
            <a:miter lim="800000"/>
            <a:headEnd/>
            <a:tailEnd/>
          </a:ln>
        </p:spPr>
      </p:pic>
      <p:pic>
        <p:nvPicPr>
          <p:cNvPr id="2055" name="Picture 11" descr="CO90S LOGO WHITE.eps"/>
          <p:cNvPicPr>
            <a:picLocks noChangeAspect="1"/>
          </p:cNvPicPr>
          <p:nvPr/>
        </p:nvPicPr>
        <p:blipFill>
          <a:blip r:embed="rId7"/>
          <a:srcRect/>
          <a:stretch>
            <a:fillRect/>
          </a:stretch>
        </p:blipFill>
        <p:spPr bwMode="auto">
          <a:xfrm>
            <a:off x="7815791" y="2665755"/>
            <a:ext cx="1074246" cy="1697609"/>
          </a:xfrm>
          <a:prstGeom prst="rect">
            <a:avLst/>
          </a:prstGeom>
          <a:noFill/>
          <a:ln w="9525">
            <a:noFill/>
            <a:miter lim="800000"/>
            <a:headEnd/>
            <a:tailEnd/>
          </a:ln>
        </p:spPr>
      </p:pic>
    </p:spTree>
    <p:extLst>
      <p:ext uri="{BB962C8B-B14F-4D97-AF65-F5344CB8AC3E}">
        <p14:creationId xmlns:p14="http://schemas.microsoft.com/office/powerpoint/2010/main" val="28610338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 GWG/BWT</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052736"/>
            <a:ext cx="8229600" cy="5073427"/>
          </a:xfrm>
        </p:spPr>
        <p:txBody>
          <a:bodyPr>
            <a:normAutofit/>
          </a:bodyPr>
          <a:lstStyle/>
          <a:p>
            <a:pPr>
              <a:buNone/>
            </a:pPr>
            <a:r>
              <a:rPr lang="en-GB" sz="2800" dirty="0" smtClean="0"/>
              <a:t>Regression coefficients for BWT on GWG with gestational age, adjusted for pre-pregnancy wt</a:t>
            </a:r>
            <a:endParaRPr lang="en-GB" sz="2800" dirty="0" smtClean="0">
              <a:latin typeface="Arial"/>
              <a:cs typeface="Arial"/>
            </a:endParaRPr>
          </a:p>
          <a:p>
            <a:pPr>
              <a:buNone/>
            </a:pPr>
            <a:endParaRPr lang="en-US" dirty="0" smtClean="0"/>
          </a:p>
        </p:txBody>
      </p:sp>
      <p:pic>
        <p:nvPicPr>
          <p:cNvPr id="5" name="Picture 4"/>
          <p:cNvPicPr/>
          <p:nvPr/>
        </p:nvPicPr>
        <p:blipFill>
          <a:blip r:embed="rId2" cstate="print"/>
          <a:srcRect/>
          <a:stretch>
            <a:fillRect/>
          </a:stretch>
        </p:blipFill>
        <p:spPr bwMode="auto">
          <a:xfrm>
            <a:off x="1403648" y="1988840"/>
            <a:ext cx="5400600" cy="40324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Joint models</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340768"/>
            <a:ext cx="8229600" cy="4785395"/>
          </a:xfrm>
        </p:spPr>
        <p:txBody>
          <a:bodyPr>
            <a:normAutofit/>
          </a:bodyPr>
          <a:lstStyle/>
          <a:p>
            <a:pPr>
              <a:buNone/>
            </a:pPr>
            <a:r>
              <a:rPr lang="en-GB" dirty="0" smtClean="0"/>
              <a:t>Can be formulated to give equivalent results to SEMs</a:t>
            </a:r>
          </a:p>
          <a:p>
            <a:pPr>
              <a:buNone/>
            </a:pPr>
            <a:r>
              <a:rPr lang="en-GB" dirty="0" smtClean="0">
                <a:latin typeface="Arial"/>
                <a:cs typeface="Arial"/>
              </a:rPr>
              <a:t>Assume:</a:t>
            </a:r>
          </a:p>
          <a:p>
            <a:r>
              <a:rPr lang="en-GB" dirty="0" smtClean="0">
                <a:latin typeface="Arial"/>
                <a:cs typeface="Arial"/>
              </a:rPr>
              <a:t>Normal distributions</a:t>
            </a:r>
          </a:p>
          <a:p>
            <a:r>
              <a:rPr lang="en-GB" dirty="0" smtClean="0">
                <a:latin typeface="Arial"/>
                <a:cs typeface="Arial"/>
              </a:rPr>
              <a:t>Linear relationships</a:t>
            </a:r>
          </a:p>
          <a:p>
            <a:r>
              <a:rPr lang="en-GB" dirty="0" smtClean="0">
                <a:latin typeface="Arial"/>
                <a:cs typeface="Arial"/>
              </a:rPr>
              <a:t>No interactions</a:t>
            </a:r>
          </a:p>
          <a:p>
            <a:pPr>
              <a:buNone/>
            </a:pP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457200" y="116632"/>
            <a:ext cx="8229600" cy="1008112"/>
          </a:xfrm>
        </p:spPr>
        <p:txBody>
          <a:bodyPr>
            <a:normAutofit/>
          </a:bodyPr>
          <a:lstStyle/>
          <a:p>
            <a:r>
              <a:rPr lang="en-GB" sz="3200" dirty="0" smtClean="0">
                <a:latin typeface="Arial" pitchFamily="34" charset="0"/>
                <a:cs typeface="Arial" pitchFamily="34" charset="0"/>
              </a:rPr>
              <a:t>One alternative</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980728"/>
            <a:ext cx="8229600" cy="5145435"/>
          </a:xfrm>
        </p:spPr>
        <p:txBody>
          <a:bodyPr>
            <a:normAutofit/>
          </a:bodyPr>
          <a:lstStyle/>
          <a:p>
            <a:pPr>
              <a:buNone/>
            </a:pPr>
            <a:r>
              <a:rPr lang="en-US" sz="2600" dirty="0" smtClean="0"/>
              <a:t>Use level-2 residuals as exposures</a:t>
            </a:r>
          </a:p>
          <a:p>
            <a:pPr>
              <a:buNone/>
            </a:pPr>
            <a:r>
              <a:rPr lang="en-US" sz="2600" dirty="0" err="1" smtClean="0"/>
              <a:t>Lifecourse</a:t>
            </a:r>
            <a:r>
              <a:rPr lang="en-US" sz="2600" dirty="0" smtClean="0"/>
              <a:t> models (</a:t>
            </a:r>
            <a:r>
              <a:rPr lang="en-US" sz="2600" dirty="0" err="1" smtClean="0"/>
              <a:t>Mishra</a:t>
            </a:r>
            <a:r>
              <a:rPr lang="en-US" sz="2600" dirty="0" smtClean="0"/>
              <a:t> et al IJE)</a:t>
            </a:r>
          </a:p>
          <a:p>
            <a:r>
              <a:rPr lang="en-GB" sz="2400" i="1" dirty="0" smtClean="0"/>
              <a:t>A structured approach to modelling the effects of binary exposure variables over the life course</a:t>
            </a:r>
            <a:r>
              <a:rPr lang="en-GB" sz="2400" dirty="0" smtClean="0"/>
              <a:t/>
            </a:r>
            <a:br>
              <a:rPr lang="en-GB" sz="2400" dirty="0" smtClean="0"/>
            </a:br>
            <a:r>
              <a:rPr lang="en-GB" sz="2400" dirty="0" err="1" smtClean="0"/>
              <a:t>Gita</a:t>
            </a:r>
            <a:r>
              <a:rPr lang="en-GB" sz="2400" dirty="0" smtClean="0"/>
              <a:t> </a:t>
            </a:r>
            <a:r>
              <a:rPr lang="en-GB" sz="2400" dirty="0" err="1" smtClean="0"/>
              <a:t>Mishra</a:t>
            </a:r>
            <a:r>
              <a:rPr lang="en-GB" sz="2400" dirty="0" smtClean="0"/>
              <a:t> </a:t>
            </a:r>
            <a:r>
              <a:rPr lang="en-GB" sz="2400" i="1" dirty="0" smtClean="0"/>
              <a:t>et al</a:t>
            </a:r>
            <a:r>
              <a:rPr lang="en-GB" sz="2400" dirty="0" smtClean="0"/>
              <a:t>, </a:t>
            </a:r>
            <a:r>
              <a:rPr lang="en-GB" sz="2400" dirty="0" err="1" smtClean="0"/>
              <a:t>Int</a:t>
            </a:r>
            <a:r>
              <a:rPr lang="en-GB" sz="2400" dirty="0" smtClean="0"/>
              <a:t> J </a:t>
            </a:r>
            <a:r>
              <a:rPr lang="en-GB" sz="2400" dirty="0" err="1" smtClean="0"/>
              <a:t>Epidemiol</a:t>
            </a:r>
            <a:r>
              <a:rPr lang="en-GB" sz="2400" dirty="0" smtClean="0"/>
              <a:t>. 2009 April; 38(2): 528–537.</a:t>
            </a:r>
          </a:p>
          <a:p>
            <a:endParaRPr lang="en-GB" sz="2400" dirty="0" smtClean="0"/>
          </a:p>
          <a:p>
            <a:r>
              <a:rPr lang="en-GB" sz="2400" dirty="0" smtClean="0"/>
              <a:t>Methods:</a:t>
            </a:r>
          </a:p>
          <a:p>
            <a:pPr lvl="1">
              <a:buFont typeface="Arial" pitchFamily="34" charset="0"/>
              <a:buChar char="–"/>
            </a:pPr>
            <a:r>
              <a:rPr lang="en-GB" sz="2400" dirty="0" smtClean="0"/>
              <a:t>Fit saturated model for outcome on binary exposures</a:t>
            </a:r>
          </a:p>
          <a:p>
            <a:pPr lvl="1">
              <a:buFont typeface="Arial" pitchFamily="34" charset="0"/>
              <a:buChar char="–"/>
            </a:pPr>
            <a:r>
              <a:rPr lang="en-GB" sz="2400" dirty="0" smtClean="0"/>
              <a:t>Compare this (P-values) to nested, simpler models corresponding to specific hypotheses</a:t>
            </a:r>
          </a:p>
          <a:p>
            <a:pPr lvl="1">
              <a:buFont typeface="Arial" pitchFamily="34" charset="0"/>
              <a:buChar char="–"/>
            </a:pPr>
            <a:r>
              <a:rPr lang="en-GB" sz="2400" dirty="0" smtClean="0"/>
              <a:t>Select the model which best fits the data</a:t>
            </a:r>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8657408-3A4E-4A5F-AB9A-F5499ADEB51B}" type="slidenum">
              <a:rPr lang="en-US"/>
              <a:pPr/>
              <a:t>33</a:t>
            </a:fld>
            <a:endParaRPr lang="en-US"/>
          </a:p>
        </p:txBody>
      </p:sp>
      <p:sp>
        <p:nvSpPr>
          <p:cNvPr id="5" name="TextBox 4"/>
          <p:cNvSpPr txBox="1"/>
          <p:nvPr/>
        </p:nvSpPr>
        <p:spPr>
          <a:xfrm>
            <a:off x="395536" y="476672"/>
            <a:ext cx="8208912" cy="523220"/>
          </a:xfrm>
          <a:prstGeom prst="rect">
            <a:avLst/>
          </a:prstGeom>
          <a:noFill/>
        </p:spPr>
        <p:txBody>
          <a:bodyPr wrap="square" rtlCol="0">
            <a:spAutoFit/>
          </a:bodyPr>
          <a:lstStyle/>
          <a:p>
            <a:pPr algn="ctr"/>
            <a:r>
              <a:rPr lang="en-GB" sz="2800" b="1" dirty="0" err="1" smtClean="0">
                <a:solidFill>
                  <a:srgbClr val="090985"/>
                </a:solidFill>
                <a:latin typeface="Arial" panose="020B0604020202020204" pitchFamily="34" charset="0"/>
                <a:cs typeface="Arial" panose="020B0604020202020204" pitchFamily="34" charset="0"/>
              </a:rPr>
              <a:t>Lifecourse</a:t>
            </a:r>
            <a:r>
              <a:rPr lang="en-GB" sz="2800" b="1" dirty="0" smtClean="0">
                <a:solidFill>
                  <a:srgbClr val="090985"/>
                </a:solidFill>
                <a:latin typeface="Arial" panose="020B0604020202020204" pitchFamily="34" charset="0"/>
                <a:cs typeface="Arial" panose="020B0604020202020204" pitchFamily="34" charset="0"/>
              </a:rPr>
              <a:t> models for continuous exposures</a:t>
            </a:r>
            <a:endParaRPr lang="en-GB" sz="2800" b="1" dirty="0">
              <a:solidFill>
                <a:srgbClr val="090985"/>
              </a:solidFill>
              <a:latin typeface="Arial" panose="020B0604020202020204" pitchFamily="34" charset="0"/>
              <a:cs typeface="Arial" panose="020B0604020202020204" pitchFamily="34" charset="0"/>
            </a:endParaRPr>
          </a:p>
        </p:txBody>
      </p:sp>
      <p:sp>
        <p:nvSpPr>
          <p:cNvPr id="6" name="TextBox 5"/>
          <p:cNvSpPr txBox="1"/>
          <p:nvPr/>
        </p:nvSpPr>
        <p:spPr>
          <a:xfrm>
            <a:off x="395536" y="1268760"/>
            <a:ext cx="7776864" cy="6294031"/>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Nested models  (potentially large number of possibilities – specify </a:t>
            </a:r>
            <a:r>
              <a:rPr lang="en-GB" sz="2400" i="1" dirty="0" smtClean="0">
                <a:latin typeface="Arial" panose="020B0604020202020204" pitchFamily="34" charset="0"/>
                <a:cs typeface="Arial" panose="020B0604020202020204" pitchFamily="34" charset="0"/>
              </a:rPr>
              <a:t>a priori</a:t>
            </a:r>
            <a:r>
              <a:rPr lang="en-GB" sz="2400" dirty="0" smtClean="0">
                <a:latin typeface="Arial" panose="020B0604020202020204" pitchFamily="34" charset="0"/>
                <a:cs typeface="Arial" panose="020B0604020202020204" pitchFamily="34" charset="0"/>
              </a:rPr>
              <a:t>!)</a:t>
            </a:r>
          </a:p>
          <a:p>
            <a:endParaRPr lang="en-GB" sz="2400" dirty="0" smtClean="0">
              <a:latin typeface="Arial" panose="020B0604020202020204" pitchFamily="34" charset="0"/>
              <a:cs typeface="Arial" panose="020B0604020202020204" pitchFamily="34" charset="0"/>
            </a:endParaRPr>
          </a:p>
          <a:p>
            <a:pPr>
              <a:spcAft>
                <a:spcPts val="600"/>
              </a:spcAft>
            </a:pPr>
            <a:r>
              <a:rPr lang="en-GB" sz="2400" dirty="0" smtClean="0">
                <a:latin typeface="Arial" panose="020B0604020202020204" pitchFamily="34" charset="0"/>
                <a:cs typeface="Arial" panose="020B0604020202020204" pitchFamily="34" charset="0"/>
              </a:rPr>
              <a:t>Outcome depends on:</a:t>
            </a:r>
          </a:p>
          <a:p>
            <a:pPr>
              <a:spcAft>
                <a:spcPts val="600"/>
              </a:spcAft>
              <a:buFont typeface="Arial" pitchFamily="34" charset="0"/>
              <a:buChar char="•"/>
            </a:pPr>
            <a:r>
              <a:rPr lang="en-GB" sz="2400" dirty="0" smtClean="0">
                <a:latin typeface="Arial" panose="020B0604020202020204" pitchFamily="34" charset="0"/>
                <a:cs typeface="Arial" panose="020B0604020202020204" pitchFamily="34" charset="0"/>
              </a:rPr>
              <a:t>  Accumulation – total period of time in adverse exposure</a:t>
            </a:r>
          </a:p>
          <a:p>
            <a:pPr>
              <a:spcAft>
                <a:spcPts val="600"/>
              </a:spcAft>
              <a:buFont typeface="Arial" pitchFamily="34" charset="0"/>
              <a:buChar char="•"/>
            </a:pPr>
            <a:r>
              <a:rPr lang="en-GB" sz="2400" dirty="0" smtClean="0">
                <a:latin typeface="Arial" panose="020B0604020202020204" pitchFamily="34" charset="0"/>
                <a:cs typeface="Arial" panose="020B0604020202020204" pitchFamily="34" charset="0"/>
              </a:rPr>
              <a:t> Critical period – only exposure in one period of time</a:t>
            </a:r>
          </a:p>
          <a:p>
            <a:pPr>
              <a:spcAft>
                <a:spcPts val="600"/>
              </a:spcAft>
              <a:buFont typeface="Arial" pitchFamily="34" charset="0"/>
              <a:buChar char="•"/>
            </a:pPr>
            <a:r>
              <a:rPr lang="en-GB" sz="2400" dirty="0" smtClean="0">
                <a:latin typeface="Arial" panose="020B0604020202020204" pitchFamily="34" charset="0"/>
                <a:cs typeface="Arial" panose="020B0604020202020204" pitchFamily="34" charset="0"/>
              </a:rPr>
              <a:t> Sensitive period – exposure at each time related to outcome, but stronger relationship for specific periods</a:t>
            </a:r>
          </a:p>
          <a:p>
            <a:pPr>
              <a:spcAft>
                <a:spcPts val="600"/>
              </a:spcAft>
              <a:buFont typeface="Arial" pitchFamily="34" charset="0"/>
              <a:buChar char="•"/>
            </a:pPr>
            <a:r>
              <a:rPr lang="en-GB" sz="2400" dirty="0" smtClean="0">
                <a:latin typeface="Arial" panose="020B0604020202020204" pitchFamily="34" charset="0"/>
                <a:cs typeface="Arial" panose="020B0604020202020204" pitchFamily="34" charset="0"/>
              </a:rPr>
              <a:t> Change model –moving from exposure to non-exposure (or vice-versa)</a:t>
            </a:r>
          </a:p>
          <a:p>
            <a:endParaRPr lang="en-GB" sz="2400" dirty="0" smtClean="0"/>
          </a:p>
          <a:p>
            <a:endParaRPr lang="en-GB" sz="2400" dirty="0" smtClean="0"/>
          </a:p>
          <a:p>
            <a:endParaRPr lang="en-GB" sz="2400" dirty="0" smtClean="0"/>
          </a:p>
          <a:p>
            <a:endParaRPr lang="en-GB" sz="2400" dirty="0" smtClean="0"/>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8657408-3A4E-4A5F-AB9A-F5499ADEB51B}" type="slidenum">
              <a:rPr lang="en-US"/>
              <a:pPr/>
              <a:t>34</a:t>
            </a:fld>
            <a:endParaRPr lang="en-US"/>
          </a:p>
        </p:txBody>
      </p:sp>
      <p:sp>
        <p:nvSpPr>
          <p:cNvPr id="6" name="TextBox 5"/>
          <p:cNvSpPr txBox="1"/>
          <p:nvPr/>
        </p:nvSpPr>
        <p:spPr>
          <a:xfrm>
            <a:off x="323528" y="476672"/>
            <a:ext cx="8424936" cy="954107"/>
          </a:xfrm>
          <a:prstGeom prst="rect">
            <a:avLst/>
          </a:prstGeom>
          <a:noFill/>
        </p:spPr>
        <p:txBody>
          <a:bodyPr wrap="square" rtlCol="0">
            <a:spAutoFit/>
          </a:bodyPr>
          <a:lstStyle/>
          <a:p>
            <a:pPr algn="ctr"/>
            <a:r>
              <a:rPr lang="en-GB" sz="3200" b="1" dirty="0" smtClean="0">
                <a:solidFill>
                  <a:srgbClr val="090985"/>
                </a:solidFill>
                <a:latin typeface="Arial" panose="020B0604020202020204" pitchFamily="34" charset="0"/>
                <a:cs typeface="Arial" panose="020B0604020202020204" pitchFamily="34" charset="0"/>
              </a:rPr>
              <a:t>BWT as outcome, continuous exposures</a:t>
            </a:r>
          </a:p>
          <a:p>
            <a:endParaRPr lang="en-GB" sz="2400" dirty="0" smtClean="0"/>
          </a:p>
        </p:txBody>
      </p:sp>
      <p:graphicFrame>
        <p:nvGraphicFramePr>
          <p:cNvPr id="5" name="Table 4"/>
          <p:cNvGraphicFramePr>
            <a:graphicFrameLocks noGrp="1"/>
          </p:cNvGraphicFramePr>
          <p:nvPr>
            <p:extLst>
              <p:ext uri="{D42A27DB-BD31-4B8C-83A1-F6EECF244321}">
                <p14:modId xmlns:p14="http://schemas.microsoft.com/office/powerpoint/2010/main" val="2858005697"/>
              </p:ext>
            </p:extLst>
          </p:nvPr>
        </p:nvGraphicFramePr>
        <p:xfrm>
          <a:off x="539553" y="1397000"/>
          <a:ext cx="7992888" cy="3627120"/>
        </p:xfrm>
        <a:graphic>
          <a:graphicData uri="http://schemas.openxmlformats.org/drawingml/2006/table">
            <a:tbl>
              <a:tblPr firstRow="1" bandRow="1">
                <a:tableStyleId>{5C22544A-7EE6-4342-B048-85BDC9FD1C3A}</a:tableStyleId>
              </a:tblPr>
              <a:tblGrid>
                <a:gridCol w="4392487"/>
                <a:gridCol w="1512168"/>
                <a:gridCol w="2088233"/>
              </a:tblGrid>
              <a:tr h="370840">
                <a:tc>
                  <a:txBody>
                    <a:bodyPr/>
                    <a:lstStyle/>
                    <a:p>
                      <a:r>
                        <a:rPr lang="en-GB" sz="2800" dirty="0" smtClean="0"/>
                        <a:t>Model</a:t>
                      </a:r>
                      <a:endParaRPr lang="en-GB" sz="2800" dirty="0"/>
                    </a:p>
                  </a:txBody>
                  <a:tcPr/>
                </a:tc>
                <a:tc>
                  <a:txBody>
                    <a:bodyPr/>
                    <a:lstStyle/>
                    <a:p>
                      <a:r>
                        <a:rPr lang="en-GB" sz="2800" dirty="0" smtClean="0"/>
                        <a:t>AIC</a:t>
                      </a:r>
                      <a:endParaRPr lang="en-GB" sz="2800" dirty="0"/>
                    </a:p>
                  </a:txBody>
                  <a:tcPr/>
                </a:tc>
                <a:tc>
                  <a:txBody>
                    <a:bodyPr/>
                    <a:lstStyle/>
                    <a:p>
                      <a:r>
                        <a:rPr lang="en-GB" sz="2800" dirty="0" smtClean="0"/>
                        <a:t>R-squared</a:t>
                      </a:r>
                      <a:endParaRPr lang="en-GB" sz="2800" dirty="0"/>
                    </a:p>
                  </a:txBody>
                  <a:tcPr/>
                </a:tc>
              </a:tr>
              <a:tr h="370840">
                <a:tc>
                  <a:txBody>
                    <a:bodyPr/>
                    <a:lstStyle/>
                    <a:p>
                      <a:r>
                        <a:rPr lang="en-GB" sz="2800" dirty="0" err="1" smtClean="0"/>
                        <a:t>Indep</a:t>
                      </a:r>
                      <a:r>
                        <a:rPr lang="en-GB" sz="2800" dirty="0" smtClean="0"/>
                        <a:t> effects</a:t>
                      </a:r>
                      <a:endParaRPr lang="en-GB" sz="2800" dirty="0"/>
                    </a:p>
                  </a:txBody>
                  <a:tcPr/>
                </a:tc>
                <a:tc>
                  <a:txBody>
                    <a:bodyPr/>
                    <a:lstStyle/>
                    <a:p>
                      <a:r>
                        <a:rPr lang="en-GB" sz="2800" dirty="0" smtClean="0"/>
                        <a:t>12440.7</a:t>
                      </a:r>
                      <a:endParaRPr lang="en-GB" sz="2800" dirty="0"/>
                    </a:p>
                  </a:txBody>
                  <a:tcPr/>
                </a:tc>
                <a:tc>
                  <a:txBody>
                    <a:bodyPr/>
                    <a:lstStyle/>
                    <a:p>
                      <a:r>
                        <a:rPr lang="en-GB" sz="2800" dirty="0" smtClean="0"/>
                        <a:t>17.3%</a:t>
                      </a:r>
                      <a:endParaRPr lang="en-GB" sz="2800" dirty="0"/>
                    </a:p>
                  </a:txBody>
                  <a:tcPr/>
                </a:tc>
              </a:tr>
              <a:tr h="370840">
                <a:tc>
                  <a:txBody>
                    <a:bodyPr/>
                    <a:lstStyle/>
                    <a:p>
                      <a:r>
                        <a:rPr lang="en-GB" sz="2800" dirty="0" smtClean="0"/>
                        <a:t>“Saturated”</a:t>
                      </a:r>
                      <a:endParaRPr lang="en-GB" sz="2800" dirty="0"/>
                    </a:p>
                  </a:txBody>
                  <a:tcPr/>
                </a:tc>
                <a:tc>
                  <a:txBody>
                    <a:bodyPr/>
                    <a:lstStyle/>
                    <a:p>
                      <a:r>
                        <a:rPr lang="en-GB" sz="2800" dirty="0" smtClean="0"/>
                        <a:t>12390.3</a:t>
                      </a:r>
                      <a:endParaRPr lang="en-GB" sz="2800" dirty="0"/>
                    </a:p>
                  </a:txBody>
                  <a:tcPr/>
                </a:tc>
                <a:tc>
                  <a:txBody>
                    <a:bodyPr/>
                    <a:lstStyle/>
                    <a:p>
                      <a:r>
                        <a:rPr lang="en-GB" sz="2800" dirty="0" smtClean="0"/>
                        <a:t>17.8%</a:t>
                      </a:r>
                      <a:endParaRPr lang="en-GB" sz="2800" dirty="0"/>
                    </a:p>
                  </a:txBody>
                  <a:tcPr/>
                </a:tc>
              </a:tr>
              <a:tr h="370840">
                <a:tc>
                  <a:txBody>
                    <a:bodyPr/>
                    <a:lstStyle/>
                    <a:p>
                      <a:r>
                        <a:rPr lang="en-GB" sz="2800" dirty="0" smtClean="0"/>
                        <a:t>Accumulation</a:t>
                      </a:r>
                      <a:endParaRPr lang="en-GB" sz="2800" dirty="0"/>
                    </a:p>
                  </a:txBody>
                  <a:tcPr/>
                </a:tc>
                <a:tc>
                  <a:txBody>
                    <a:bodyPr/>
                    <a:lstStyle/>
                    <a:p>
                      <a:r>
                        <a:rPr lang="en-GB" sz="2800" dirty="0" smtClean="0"/>
                        <a:t>12495.7</a:t>
                      </a:r>
                      <a:endParaRPr lang="en-GB" sz="2800" dirty="0"/>
                    </a:p>
                  </a:txBody>
                  <a:tcPr/>
                </a:tc>
                <a:tc>
                  <a:txBody>
                    <a:bodyPr/>
                    <a:lstStyle/>
                    <a:p>
                      <a:r>
                        <a:rPr lang="en-GB" sz="2800" dirty="0" smtClean="0"/>
                        <a:t>16.8%</a:t>
                      </a:r>
                      <a:endParaRPr lang="en-GB" sz="2800" dirty="0"/>
                    </a:p>
                  </a:txBody>
                  <a:tcPr/>
                </a:tc>
              </a:tr>
              <a:tr h="370840">
                <a:tc>
                  <a:txBody>
                    <a:bodyPr/>
                    <a:lstStyle/>
                    <a:p>
                      <a:r>
                        <a:rPr lang="en-GB" sz="2800" dirty="0" smtClean="0"/>
                        <a:t>Critical period - early</a:t>
                      </a:r>
                      <a:endParaRPr lang="en-GB" sz="2800" dirty="0"/>
                    </a:p>
                  </a:txBody>
                  <a:tcPr/>
                </a:tc>
                <a:tc>
                  <a:txBody>
                    <a:bodyPr/>
                    <a:lstStyle/>
                    <a:p>
                      <a:r>
                        <a:rPr lang="en-GB" sz="2800" dirty="0" smtClean="0"/>
                        <a:t>12606.3</a:t>
                      </a:r>
                      <a:endParaRPr lang="en-GB" sz="2800" dirty="0"/>
                    </a:p>
                  </a:txBody>
                  <a:tcPr/>
                </a:tc>
                <a:tc>
                  <a:txBody>
                    <a:bodyPr/>
                    <a:lstStyle/>
                    <a:p>
                      <a:r>
                        <a:rPr lang="en-GB" sz="2800" dirty="0" smtClean="0"/>
                        <a:t>15.8%</a:t>
                      </a:r>
                      <a:endParaRPr lang="en-GB" sz="2800" dirty="0"/>
                    </a:p>
                  </a:txBody>
                  <a:tcPr/>
                </a:tc>
              </a:tr>
              <a:tr h="370840">
                <a:tc>
                  <a:txBody>
                    <a:bodyPr/>
                    <a:lstStyle/>
                    <a:p>
                      <a:r>
                        <a:rPr lang="en-GB" sz="2800" dirty="0" smtClean="0"/>
                        <a:t>Critical period - mid</a:t>
                      </a:r>
                      <a:endParaRPr lang="en-GB" sz="2800" dirty="0"/>
                    </a:p>
                  </a:txBody>
                  <a:tcPr/>
                </a:tc>
                <a:tc>
                  <a:txBody>
                    <a:bodyPr/>
                    <a:lstStyle/>
                    <a:p>
                      <a:r>
                        <a:rPr lang="en-GB" sz="2800" dirty="0" smtClean="0"/>
                        <a:t>12570.1</a:t>
                      </a:r>
                      <a:endParaRPr lang="en-GB" sz="2800" dirty="0"/>
                    </a:p>
                  </a:txBody>
                  <a:tcPr/>
                </a:tc>
                <a:tc>
                  <a:txBody>
                    <a:bodyPr/>
                    <a:lstStyle/>
                    <a:p>
                      <a:r>
                        <a:rPr lang="en-GB" sz="2800" dirty="0" smtClean="0"/>
                        <a:t>16.1%</a:t>
                      </a:r>
                      <a:endParaRPr lang="en-GB" sz="2800" dirty="0"/>
                    </a:p>
                  </a:txBody>
                  <a:tcPr/>
                </a:tc>
              </a:tr>
              <a:tr h="370840">
                <a:tc>
                  <a:txBody>
                    <a:bodyPr/>
                    <a:lstStyle/>
                    <a:p>
                      <a:r>
                        <a:rPr lang="en-GB" sz="2800" dirty="0" smtClean="0"/>
                        <a:t>Sensitive</a:t>
                      </a:r>
                      <a:r>
                        <a:rPr lang="en-GB" sz="2800" baseline="0" dirty="0" smtClean="0"/>
                        <a:t> period – late*</a:t>
                      </a:r>
                      <a:endParaRPr lang="en-GB" sz="2800" dirty="0"/>
                    </a:p>
                  </a:txBody>
                  <a:tcPr/>
                </a:tc>
                <a:tc>
                  <a:txBody>
                    <a:bodyPr/>
                    <a:lstStyle/>
                    <a:p>
                      <a:r>
                        <a:rPr lang="en-GB" sz="2800" dirty="0" smtClean="0"/>
                        <a:t>12438.7</a:t>
                      </a:r>
                      <a:endParaRPr lang="en-GB" sz="2800" dirty="0"/>
                    </a:p>
                  </a:txBody>
                  <a:tcPr/>
                </a:tc>
                <a:tc>
                  <a:txBody>
                    <a:bodyPr/>
                    <a:lstStyle/>
                    <a:p>
                      <a:r>
                        <a:rPr lang="en-GB" sz="2800" dirty="0" smtClean="0"/>
                        <a:t>17.3%</a:t>
                      </a:r>
                      <a:endParaRPr lang="en-GB" sz="2800" dirty="0"/>
                    </a:p>
                  </a:txBody>
                  <a:tcPr/>
                </a:tc>
              </a:tr>
            </a:tbl>
          </a:graphicData>
        </a:graphic>
      </p:graphicFrame>
      <p:sp>
        <p:nvSpPr>
          <p:cNvPr id="7" name="TextBox 6"/>
          <p:cNvSpPr txBox="1"/>
          <p:nvPr/>
        </p:nvSpPr>
        <p:spPr>
          <a:xfrm>
            <a:off x="755576" y="5157192"/>
            <a:ext cx="7128792" cy="523220"/>
          </a:xfrm>
          <a:prstGeom prst="rect">
            <a:avLst/>
          </a:prstGeom>
          <a:noFill/>
        </p:spPr>
        <p:txBody>
          <a:bodyPr wrap="square" rtlCol="0">
            <a:spAutoFit/>
          </a:bodyPr>
          <a:lstStyle/>
          <a:p>
            <a:r>
              <a:rPr lang="en-GB" dirty="0" smtClean="0"/>
              <a:t>* </a:t>
            </a:r>
            <a:r>
              <a:rPr lang="en-GB" sz="2800" dirty="0" smtClean="0"/>
              <a:t>Early=mid, no effect of late GWG</a:t>
            </a:r>
            <a:endParaRPr lang="en-GB"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6"/>
          <p:cNvSpPr>
            <a:spLocks noGrp="1"/>
          </p:cNvSpPr>
          <p:nvPr>
            <p:ph idx="1"/>
          </p:nvPr>
        </p:nvSpPr>
        <p:spPr>
          <a:xfrm>
            <a:off x="250825" y="332656"/>
            <a:ext cx="8642350" cy="5688631"/>
          </a:xfrm>
        </p:spPr>
        <p:txBody>
          <a:bodyPr>
            <a:normAutofit fontScale="85000" lnSpcReduction="20000"/>
          </a:bodyPr>
          <a:lstStyle/>
          <a:p>
            <a:pPr marL="0" indent="0" algn="ctr">
              <a:buNone/>
            </a:pPr>
            <a:r>
              <a:rPr lang="en-GB" altLang="en-US" sz="3800" b="1" dirty="0" smtClean="0">
                <a:solidFill>
                  <a:srgbClr val="090985"/>
                </a:solidFill>
              </a:rPr>
              <a:t>Model selection approach</a:t>
            </a:r>
          </a:p>
          <a:p>
            <a:pPr>
              <a:spcBef>
                <a:spcPts val="1200"/>
              </a:spcBef>
            </a:pPr>
            <a:r>
              <a:rPr lang="en-GB" altLang="en-US" sz="3300" dirty="0" smtClean="0"/>
              <a:t>Begin </a:t>
            </a:r>
            <a:r>
              <a:rPr lang="en-GB" altLang="en-US" sz="3300" dirty="0"/>
              <a:t>with a list of potential hypotheses</a:t>
            </a:r>
          </a:p>
          <a:p>
            <a:r>
              <a:rPr lang="en-GB" altLang="en-US" sz="3300" dirty="0" smtClean="0"/>
              <a:t>Encode these hypotheses as variables</a:t>
            </a:r>
          </a:p>
          <a:p>
            <a:pPr lvl="1"/>
            <a:r>
              <a:rPr lang="en-GB" altLang="en-US" sz="3300" dirty="0" smtClean="0"/>
              <a:t>E.g. 	Critical periods 	</a:t>
            </a:r>
            <a:r>
              <a:rPr lang="en-GB" altLang="en-US" sz="3300" dirty="0"/>
              <a:t>s</a:t>
            </a:r>
            <a:r>
              <a:rPr lang="en-GB" altLang="en-US" sz="3300" dirty="0" smtClean="0"/>
              <a:t>1, </a:t>
            </a:r>
            <a:r>
              <a:rPr lang="en-GB" altLang="en-US" sz="3300" dirty="0"/>
              <a:t>s</a:t>
            </a:r>
            <a:r>
              <a:rPr lang="en-GB" altLang="en-US" sz="3300" dirty="0" smtClean="0"/>
              <a:t>2, </a:t>
            </a:r>
            <a:r>
              <a:rPr lang="en-GB" altLang="en-US" sz="3300" dirty="0"/>
              <a:t>s</a:t>
            </a:r>
            <a:r>
              <a:rPr lang="en-GB" altLang="en-US" sz="3300" dirty="0" smtClean="0"/>
              <a:t>3</a:t>
            </a:r>
            <a:br>
              <a:rPr lang="en-GB" altLang="en-US" sz="3300" dirty="0" smtClean="0"/>
            </a:br>
            <a:r>
              <a:rPr lang="en-GB" altLang="en-US" sz="3300" dirty="0" smtClean="0"/>
              <a:t> 		Accumulation	AUC</a:t>
            </a:r>
          </a:p>
          <a:p>
            <a:pPr marL="914400" lvl="2" indent="0">
              <a:buNone/>
            </a:pPr>
            <a:r>
              <a:rPr lang="en-GB" altLang="en-US" sz="3300" dirty="0"/>
              <a:t> </a:t>
            </a:r>
            <a:r>
              <a:rPr lang="en-GB" altLang="en-US" sz="3300" dirty="0" smtClean="0"/>
              <a:t>   	Pre-pregnancy weight</a:t>
            </a:r>
          </a:p>
          <a:p>
            <a:pPr marL="914400" lvl="2" indent="0">
              <a:buNone/>
            </a:pPr>
            <a:r>
              <a:rPr lang="en-GB" altLang="en-US" sz="3300" dirty="0"/>
              <a:t>	</a:t>
            </a:r>
            <a:r>
              <a:rPr lang="en-GB" altLang="en-US" sz="3300" dirty="0" smtClean="0"/>
              <a:t>Total weight gained</a:t>
            </a:r>
          </a:p>
          <a:p>
            <a:r>
              <a:rPr lang="en-GB" altLang="en-US" sz="3300" dirty="0"/>
              <a:t>Perform variable selection</a:t>
            </a:r>
          </a:p>
          <a:p>
            <a:pPr lvl="1"/>
            <a:r>
              <a:rPr lang="en-GB" altLang="en-US" sz="3300" dirty="0"/>
              <a:t>Put all variables into a model and see which has the biggest effect</a:t>
            </a:r>
          </a:p>
          <a:p>
            <a:pPr lvl="1"/>
            <a:r>
              <a:rPr lang="en-GB" altLang="en-US" sz="3300" dirty="0"/>
              <a:t>Likely to have more variables than can fit in a saturated model. Therefore need to penalize variables</a:t>
            </a:r>
            <a:r>
              <a:rPr lang="en-GB" altLang="en-US" sz="3300" dirty="0" smtClean="0"/>
              <a:t>.</a:t>
            </a:r>
            <a:endParaRPr lang="en-GB" altLang="en-US" sz="3300" dirty="0"/>
          </a:p>
        </p:txBody>
      </p:sp>
      <p:sp>
        <p:nvSpPr>
          <p:cNvPr id="4" name="Footer Placeholder 3"/>
          <p:cNvSpPr>
            <a:spLocks noGrp="1"/>
          </p:cNvSpPr>
          <p:nvPr>
            <p:ph type="ftr" sz="quarter" idx="10"/>
          </p:nvPr>
        </p:nvSpPr>
        <p:spPr/>
        <p:txBody>
          <a:bodyPr/>
          <a:lstStyle/>
          <a:p>
            <a:pPr>
              <a:defRPr/>
            </a:pPr>
            <a:endParaRPr lang="en-GB"/>
          </a:p>
        </p:txBody>
      </p:sp>
      <p:sp>
        <p:nvSpPr>
          <p:cNvPr id="5" name="Slide Number Placeholder 4"/>
          <p:cNvSpPr>
            <a:spLocks noGrp="1"/>
          </p:cNvSpPr>
          <p:nvPr>
            <p:ph type="sldNum" sz="quarter" idx="11"/>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E432758-7024-493A-B80E-90C011445429}" type="slidenum">
              <a:rPr lang="en-GB" altLang="en-US">
                <a:solidFill>
                  <a:srgbClr val="898989"/>
                </a:solidFill>
              </a:rPr>
              <a:pPr eaLnBrk="1" hangingPunct="1"/>
              <a:t>35</a:t>
            </a:fld>
            <a:endParaRPr lang="en-GB" altLang="en-US">
              <a:solidFill>
                <a:srgbClr val="898989"/>
              </a:solidFill>
            </a:endParaRPr>
          </a:p>
        </p:txBody>
      </p:sp>
      <p:sp>
        <p:nvSpPr>
          <p:cNvPr id="12293" name="Date Placeholder 5"/>
          <p:cNvSpPr>
            <a:spLocks noGrp="1"/>
          </p:cNvSpPr>
          <p:nvPr>
            <p:ph type="dt"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GB" altLang="en-US">
                <a:solidFill>
                  <a:srgbClr val="898989"/>
                </a:solidFill>
              </a:rPr>
              <a:t>13 January 2014</a:t>
            </a:r>
          </a:p>
        </p:txBody>
      </p:sp>
    </p:spTree>
    <p:extLst>
      <p:ext uri="{BB962C8B-B14F-4D97-AF65-F5344CB8AC3E}">
        <p14:creationId xmlns:p14="http://schemas.microsoft.com/office/powerpoint/2010/main" val="30912456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7"/>
          <p:cNvSpPr>
            <a:spLocks noGrp="1"/>
          </p:cNvSpPr>
          <p:nvPr>
            <p:ph type="title"/>
          </p:nvPr>
        </p:nvSpPr>
        <p:spPr>
          <a:xfrm>
            <a:off x="74176" y="260648"/>
            <a:ext cx="8642350" cy="1143000"/>
          </a:xfrm>
        </p:spPr>
        <p:txBody>
          <a:bodyPr/>
          <a:lstStyle/>
          <a:p>
            <a:r>
              <a:rPr lang="en-GB" altLang="en-US" dirty="0" smtClean="0"/>
              <a:t>The lasso</a:t>
            </a:r>
          </a:p>
        </p:txBody>
      </p:sp>
      <p:sp>
        <p:nvSpPr>
          <p:cNvPr id="14339" name="Content Placeholder 8"/>
          <p:cNvSpPr>
            <a:spLocks noGrp="1"/>
          </p:cNvSpPr>
          <p:nvPr>
            <p:ph idx="1"/>
          </p:nvPr>
        </p:nvSpPr>
        <p:spPr>
          <a:xfrm>
            <a:off x="250825" y="1403648"/>
            <a:ext cx="8642350" cy="4722515"/>
          </a:xfrm>
        </p:spPr>
        <p:txBody>
          <a:bodyPr/>
          <a:lstStyle/>
          <a:p>
            <a:r>
              <a:rPr lang="en-GB" altLang="en-US" dirty="0" smtClean="0"/>
              <a:t>Least Absolute Shrinkage and Selection Operator</a:t>
            </a:r>
          </a:p>
          <a:p>
            <a:r>
              <a:rPr lang="en-GB" altLang="en-US" dirty="0" smtClean="0"/>
              <a:t>Whilst linear regression minimizes </a:t>
            </a:r>
            <a:r>
              <a:rPr lang="en-GB" altLang="en-US" dirty="0" smtClean="0">
                <a:solidFill>
                  <a:srgbClr val="BF2F37"/>
                </a:solidFill>
              </a:rPr>
              <a:t>(y – X</a:t>
            </a:r>
            <a:r>
              <a:rPr lang="el-GR" altLang="en-US" dirty="0" smtClean="0">
                <a:solidFill>
                  <a:srgbClr val="BF2F37"/>
                </a:solidFill>
              </a:rPr>
              <a:t>β</a:t>
            </a:r>
            <a:r>
              <a:rPr lang="en-GB" altLang="en-US" dirty="0" smtClean="0">
                <a:solidFill>
                  <a:srgbClr val="BF2F37"/>
                </a:solidFill>
              </a:rPr>
              <a:t>)</a:t>
            </a:r>
            <a:r>
              <a:rPr lang="en-GB" altLang="en-US" baseline="30000" dirty="0" smtClean="0">
                <a:solidFill>
                  <a:srgbClr val="BF2F37"/>
                </a:solidFill>
              </a:rPr>
              <a:t>2</a:t>
            </a:r>
            <a:r>
              <a:rPr lang="en-GB" altLang="en-US" dirty="0" smtClean="0"/>
              <a:t/>
            </a:r>
            <a:br>
              <a:rPr lang="en-GB" altLang="en-US" dirty="0" smtClean="0"/>
            </a:br>
            <a:r>
              <a:rPr lang="en-GB" altLang="en-US" dirty="0" smtClean="0"/>
              <a:t>the lasso minimizes </a:t>
            </a:r>
            <a:r>
              <a:rPr lang="en-GB" altLang="en-US" dirty="0" smtClean="0">
                <a:solidFill>
                  <a:srgbClr val="BF2F37"/>
                </a:solidFill>
              </a:rPr>
              <a:t>(y – X</a:t>
            </a:r>
            <a:r>
              <a:rPr lang="el-GR" altLang="en-US" dirty="0" smtClean="0">
                <a:solidFill>
                  <a:srgbClr val="BF2F37"/>
                </a:solidFill>
              </a:rPr>
              <a:t>β</a:t>
            </a:r>
            <a:r>
              <a:rPr lang="en-GB" altLang="en-US" dirty="0" smtClean="0">
                <a:solidFill>
                  <a:srgbClr val="BF2F37"/>
                </a:solidFill>
              </a:rPr>
              <a:t>)</a:t>
            </a:r>
            <a:r>
              <a:rPr lang="en-GB" altLang="en-US" baseline="30000" dirty="0" smtClean="0">
                <a:solidFill>
                  <a:srgbClr val="BF2F37"/>
                </a:solidFill>
              </a:rPr>
              <a:t>2</a:t>
            </a:r>
            <a:r>
              <a:rPr lang="en-GB" altLang="en-US" dirty="0" smtClean="0">
                <a:solidFill>
                  <a:srgbClr val="BF2F37"/>
                </a:solidFill>
              </a:rPr>
              <a:t> + </a:t>
            </a:r>
            <a:r>
              <a:rPr lang="el-GR" altLang="en-US" dirty="0" smtClean="0">
                <a:solidFill>
                  <a:srgbClr val="BF2F37"/>
                </a:solidFill>
              </a:rPr>
              <a:t>λ</a:t>
            </a:r>
            <a:r>
              <a:rPr lang="en-GB" altLang="en-US" dirty="0" smtClean="0">
                <a:solidFill>
                  <a:srgbClr val="BF2F37"/>
                </a:solidFill>
              </a:rPr>
              <a:t>|</a:t>
            </a:r>
            <a:r>
              <a:rPr lang="el-GR" altLang="en-US" dirty="0" smtClean="0">
                <a:solidFill>
                  <a:srgbClr val="BF2F37"/>
                </a:solidFill>
              </a:rPr>
              <a:t>β</a:t>
            </a:r>
            <a:r>
              <a:rPr lang="en-GB" altLang="en-US" dirty="0" smtClean="0">
                <a:solidFill>
                  <a:srgbClr val="BF2F37"/>
                </a:solidFill>
              </a:rPr>
              <a:t>|</a:t>
            </a:r>
          </a:p>
          <a:p>
            <a:r>
              <a:rPr lang="en-GB" altLang="en-US" dirty="0" smtClean="0"/>
              <a:t>Parameter estimates are shrunken or zero (sparse estimates)</a:t>
            </a:r>
          </a:p>
          <a:p>
            <a:r>
              <a:rPr lang="en-GB" altLang="en-US" dirty="0" smtClean="0"/>
              <a:t>Implement in R using the lars package</a:t>
            </a:r>
          </a:p>
        </p:txBody>
      </p:sp>
      <p:sp>
        <p:nvSpPr>
          <p:cNvPr id="3" name="Footer Placeholder 2"/>
          <p:cNvSpPr>
            <a:spLocks noGrp="1"/>
          </p:cNvSpPr>
          <p:nvPr>
            <p:ph type="ftr" sz="quarter" idx="10"/>
          </p:nvPr>
        </p:nvSpPr>
        <p:spPr/>
        <p:txBody>
          <a:bodyPr/>
          <a:lstStyle/>
          <a:p>
            <a:pPr>
              <a:defRPr/>
            </a:pPr>
            <a:endParaRPr lang="en-GB"/>
          </a:p>
        </p:txBody>
      </p:sp>
      <p:sp>
        <p:nvSpPr>
          <p:cNvPr id="4" name="Slide Number Placeholder 3"/>
          <p:cNvSpPr>
            <a:spLocks noGrp="1"/>
          </p:cNvSpPr>
          <p:nvPr>
            <p:ph type="sldNum" sz="quarter" idx="11"/>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A8D235A-CCAC-41CB-B35C-29FB2C16DDDA}" type="slidenum">
              <a:rPr lang="en-GB" altLang="en-US">
                <a:solidFill>
                  <a:srgbClr val="898989"/>
                </a:solidFill>
              </a:rPr>
              <a:pPr eaLnBrk="1" hangingPunct="1"/>
              <a:t>36</a:t>
            </a:fld>
            <a:endParaRPr lang="en-GB" altLang="en-US">
              <a:solidFill>
                <a:srgbClr val="898989"/>
              </a:solidFill>
            </a:endParaRPr>
          </a:p>
        </p:txBody>
      </p:sp>
      <p:sp>
        <p:nvSpPr>
          <p:cNvPr id="14342" name="Date Placeholder 4"/>
          <p:cNvSpPr>
            <a:spLocks noGrp="1"/>
          </p:cNvSpPr>
          <p:nvPr>
            <p:ph type="dt"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GB" altLang="en-US">
                <a:solidFill>
                  <a:srgbClr val="898989"/>
                </a:solidFill>
              </a:rPr>
              <a:t>13 January 2014</a:t>
            </a:r>
          </a:p>
        </p:txBody>
      </p:sp>
    </p:spTree>
    <p:extLst>
      <p:ext uri="{BB962C8B-B14F-4D97-AF65-F5344CB8AC3E}">
        <p14:creationId xmlns:p14="http://schemas.microsoft.com/office/powerpoint/2010/main" val="6081535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79512" y="260648"/>
            <a:ext cx="8642350" cy="1143000"/>
          </a:xfrm>
        </p:spPr>
        <p:txBody>
          <a:bodyPr/>
          <a:lstStyle/>
          <a:p>
            <a:r>
              <a:rPr lang="en-GB" altLang="en-US" dirty="0" smtClean="0"/>
              <a:t>The lasso</a:t>
            </a:r>
          </a:p>
        </p:txBody>
      </p:sp>
      <p:sp>
        <p:nvSpPr>
          <p:cNvPr id="15363" name="Content Placeholder 2"/>
          <p:cNvSpPr>
            <a:spLocks noGrp="1"/>
          </p:cNvSpPr>
          <p:nvPr>
            <p:ph idx="1"/>
          </p:nvPr>
        </p:nvSpPr>
        <p:spPr>
          <a:xfrm>
            <a:off x="250825" y="1124744"/>
            <a:ext cx="8642350" cy="5001419"/>
          </a:xfrm>
        </p:spPr>
        <p:txBody>
          <a:bodyPr>
            <a:normAutofit/>
          </a:bodyPr>
          <a:lstStyle/>
          <a:p>
            <a:r>
              <a:rPr lang="en-GB" altLang="en-US" dirty="0" smtClean="0"/>
              <a:t>Chooses the variable most correlated with the outcome</a:t>
            </a:r>
          </a:p>
          <a:p>
            <a:r>
              <a:rPr lang="en-GB" altLang="en-US" dirty="0" smtClean="0"/>
              <a:t>Therefore (on average) chooses the hypothesis that best explains the data</a:t>
            </a:r>
          </a:p>
          <a:p>
            <a:r>
              <a:rPr lang="en-GB" altLang="en-US" dirty="0"/>
              <a:t>As model complexity increases, further variables enter the model that may suggest more compound hypotheses</a:t>
            </a:r>
          </a:p>
          <a:p>
            <a:r>
              <a:rPr lang="en-GB" altLang="en-US" dirty="0"/>
              <a:t>Plotting R</a:t>
            </a:r>
            <a:r>
              <a:rPr lang="en-GB" altLang="en-US" baseline="30000" dirty="0"/>
              <a:t>2</a:t>
            </a:r>
            <a:r>
              <a:rPr lang="en-GB" altLang="en-US" dirty="0"/>
              <a:t> against number of variables hints at how many variables to choose (elbow plot)</a:t>
            </a:r>
          </a:p>
          <a:p>
            <a:endParaRPr lang="en-GB" altLang="en-US" dirty="0" smtClean="0"/>
          </a:p>
        </p:txBody>
      </p:sp>
      <p:sp>
        <p:nvSpPr>
          <p:cNvPr id="4" name="Footer Placeholder 3"/>
          <p:cNvSpPr>
            <a:spLocks noGrp="1"/>
          </p:cNvSpPr>
          <p:nvPr>
            <p:ph type="ftr" sz="quarter" idx="10"/>
          </p:nvPr>
        </p:nvSpPr>
        <p:spPr/>
        <p:txBody>
          <a:bodyPr/>
          <a:lstStyle/>
          <a:p>
            <a:pPr>
              <a:defRPr/>
            </a:pPr>
            <a:endParaRPr lang="en-GB"/>
          </a:p>
        </p:txBody>
      </p:sp>
      <p:sp>
        <p:nvSpPr>
          <p:cNvPr id="5" name="Slide Number Placeholder 4"/>
          <p:cNvSpPr>
            <a:spLocks noGrp="1"/>
          </p:cNvSpPr>
          <p:nvPr>
            <p:ph type="sldNum" sz="quarter" idx="11"/>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9B2BFF4-5762-48EE-B9D2-8291BC5B1417}" type="slidenum">
              <a:rPr lang="en-GB" altLang="en-US">
                <a:solidFill>
                  <a:srgbClr val="898989"/>
                </a:solidFill>
              </a:rPr>
              <a:pPr eaLnBrk="1" hangingPunct="1"/>
              <a:t>37</a:t>
            </a:fld>
            <a:endParaRPr lang="en-GB" altLang="en-US">
              <a:solidFill>
                <a:srgbClr val="898989"/>
              </a:solidFill>
            </a:endParaRPr>
          </a:p>
        </p:txBody>
      </p:sp>
      <p:sp>
        <p:nvSpPr>
          <p:cNvPr id="15366" name="Date Placeholder 5"/>
          <p:cNvSpPr>
            <a:spLocks noGrp="1"/>
          </p:cNvSpPr>
          <p:nvPr>
            <p:ph type="dt"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GB" altLang="en-US">
                <a:solidFill>
                  <a:srgbClr val="898989"/>
                </a:solidFill>
              </a:rPr>
              <a:t>13 January 2014</a:t>
            </a:r>
          </a:p>
        </p:txBody>
      </p:sp>
    </p:spTree>
    <p:extLst>
      <p:ext uri="{BB962C8B-B14F-4D97-AF65-F5344CB8AC3E}">
        <p14:creationId xmlns:p14="http://schemas.microsoft.com/office/powerpoint/2010/main" val="42855417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8657408-3A4E-4A5F-AB9A-F5499ADEB51B}" type="slidenum">
              <a:rPr lang="en-US"/>
              <a:pPr/>
              <a:t>38</a:t>
            </a:fld>
            <a:endParaRPr lang="en-US"/>
          </a:p>
        </p:txBody>
      </p:sp>
      <p:sp>
        <p:nvSpPr>
          <p:cNvPr id="6" name="TextBox 5"/>
          <p:cNvSpPr txBox="1"/>
          <p:nvPr/>
        </p:nvSpPr>
        <p:spPr>
          <a:xfrm>
            <a:off x="457200" y="136525"/>
            <a:ext cx="7776864" cy="892552"/>
          </a:xfrm>
          <a:prstGeom prst="rect">
            <a:avLst/>
          </a:prstGeom>
          <a:noFill/>
        </p:spPr>
        <p:txBody>
          <a:bodyPr wrap="square" rtlCol="0">
            <a:spAutoFit/>
          </a:bodyPr>
          <a:lstStyle/>
          <a:p>
            <a:pPr algn="ctr"/>
            <a:r>
              <a:rPr lang="en-GB" sz="2800" b="1" dirty="0" smtClean="0"/>
              <a:t>BWT as outcome, continuous exposures</a:t>
            </a:r>
          </a:p>
          <a:p>
            <a:endParaRPr lang="en-GB" sz="2400" dirty="0" smtClean="0"/>
          </a:p>
        </p:txBody>
      </p:sp>
      <p:pic>
        <p:nvPicPr>
          <p:cNvPr id="8" name="Picture 7"/>
          <p:cNvPicPr/>
          <p:nvPr/>
        </p:nvPicPr>
        <p:blipFill>
          <a:blip r:embed="rId2"/>
          <a:srcRect/>
          <a:stretch>
            <a:fillRect/>
          </a:stretch>
        </p:blipFill>
        <p:spPr bwMode="auto">
          <a:xfrm>
            <a:off x="1600200" y="188640"/>
            <a:ext cx="5943600" cy="5934710"/>
          </a:xfrm>
          <a:prstGeom prst="rect">
            <a:avLst/>
          </a:prstGeom>
          <a:noFill/>
          <a:ln w="9525">
            <a:noFill/>
            <a:miter lim="800000"/>
            <a:headEnd/>
            <a:tailEnd/>
          </a:ln>
        </p:spPr>
      </p:pic>
    </p:spTree>
    <p:extLst>
      <p:ext uri="{BB962C8B-B14F-4D97-AF65-F5344CB8AC3E}">
        <p14:creationId xmlns:p14="http://schemas.microsoft.com/office/powerpoint/2010/main" val="21566506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normAutofit/>
          </a:bodyPr>
          <a:lstStyle/>
          <a:p>
            <a:r>
              <a:rPr lang="en-GB" sz="3200" dirty="0" smtClean="0">
                <a:latin typeface="Arial" pitchFamily="34" charset="0"/>
                <a:cs typeface="Arial" pitchFamily="34" charset="0"/>
              </a:rPr>
              <a:t>Conclusions</a:t>
            </a:r>
            <a:endParaRPr lang="en-US" sz="3200" dirty="0" smtClean="0">
              <a:latin typeface="Arial" pitchFamily="34" charset="0"/>
              <a:cs typeface="Arial" pitchFamily="34" charset="0"/>
            </a:endParaRPr>
          </a:p>
        </p:txBody>
      </p:sp>
      <p:sp>
        <p:nvSpPr>
          <p:cNvPr id="26626" name="Content Placeholder 2"/>
          <p:cNvSpPr>
            <a:spLocks noGrp="1"/>
          </p:cNvSpPr>
          <p:nvPr>
            <p:ph idx="1"/>
          </p:nvPr>
        </p:nvSpPr>
        <p:spPr>
          <a:xfrm>
            <a:off x="457200" y="1268760"/>
            <a:ext cx="8229600" cy="5112568"/>
          </a:xfrm>
        </p:spPr>
        <p:txBody>
          <a:bodyPr/>
          <a:lstStyle/>
          <a:p>
            <a:r>
              <a:rPr lang="en-GB" dirty="0" smtClean="0"/>
              <a:t>Elbow </a:t>
            </a:r>
            <a:r>
              <a:rPr lang="en-GB" dirty="0"/>
              <a:t>is at 2 additional </a:t>
            </a:r>
            <a:r>
              <a:rPr lang="en-GB" dirty="0" smtClean="0"/>
              <a:t>variables </a:t>
            </a:r>
          </a:p>
          <a:p>
            <a:r>
              <a:rPr lang="en-GB" dirty="0" smtClean="0"/>
              <a:t>BWT best explained by pre-pregnancy </a:t>
            </a:r>
            <a:r>
              <a:rPr lang="en-GB" dirty="0"/>
              <a:t>weight and the interaction between </a:t>
            </a:r>
            <a:r>
              <a:rPr lang="en-GB" dirty="0" smtClean="0"/>
              <a:t>pre-pregnancy weight </a:t>
            </a:r>
            <a:r>
              <a:rPr lang="en-GB" dirty="0"/>
              <a:t>and total GWG. </a:t>
            </a:r>
            <a:endParaRPr lang="en-GB" dirty="0" smtClean="0"/>
          </a:p>
          <a:p>
            <a:r>
              <a:rPr lang="en-GB" dirty="0" smtClean="0"/>
              <a:t>Both are </a:t>
            </a:r>
            <a:r>
              <a:rPr lang="en-GB" dirty="0"/>
              <a:t>positively associated with birthweight and they interact positively, </a:t>
            </a:r>
            <a:r>
              <a:rPr lang="en-GB" dirty="0" smtClean="0"/>
              <a:t>so </a:t>
            </a:r>
            <a:r>
              <a:rPr lang="en-GB" dirty="0"/>
              <a:t>that the difference in birthweight per additional unit of absolute GWG is greater in women who have a higher pre-pregnancy weight</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926342"/>
            <a:ext cx="8229601" cy="612201"/>
          </a:xfrm>
        </p:spPr>
        <p:txBody>
          <a:bodyPr/>
          <a:lstStyle/>
          <a:p>
            <a:r>
              <a:rPr lang="en-GB" dirty="0" smtClean="0"/>
              <a:t>Study Design</a:t>
            </a:r>
            <a:endParaRPr lang="en-GB" dirty="0"/>
          </a:p>
        </p:txBody>
      </p:sp>
      <p:sp>
        <p:nvSpPr>
          <p:cNvPr id="3" name="Content Placeholder 2"/>
          <p:cNvSpPr>
            <a:spLocks noGrp="1"/>
          </p:cNvSpPr>
          <p:nvPr>
            <p:ph idx="1"/>
          </p:nvPr>
        </p:nvSpPr>
        <p:spPr>
          <a:xfrm>
            <a:off x="495661" y="1934116"/>
            <a:ext cx="8229601" cy="4091299"/>
          </a:xfrm>
        </p:spPr>
        <p:txBody>
          <a:bodyPr>
            <a:normAutofit fontScale="92500" lnSpcReduction="20000"/>
          </a:bodyPr>
          <a:lstStyle/>
          <a:p>
            <a:pPr>
              <a:lnSpc>
                <a:spcPct val="120000"/>
              </a:lnSpc>
            </a:pPr>
            <a:r>
              <a:rPr lang="en-US" altLang="en-US" sz="2994" dirty="0"/>
              <a:t>Population Based Birth cohort</a:t>
            </a:r>
          </a:p>
          <a:p>
            <a:pPr>
              <a:lnSpc>
                <a:spcPct val="120000"/>
              </a:lnSpc>
            </a:pPr>
            <a:r>
              <a:rPr lang="en-US" altLang="en-US" sz="2994" dirty="0"/>
              <a:t>University of Bristol </a:t>
            </a:r>
            <a:r>
              <a:rPr lang="en-US" altLang="en-US" sz="3080" dirty="0"/>
              <a:t>– </a:t>
            </a:r>
            <a:r>
              <a:rPr lang="en-US" altLang="en-US" sz="2567" dirty="0"/>
              <a:t>School of Social and Community Medicine</a:t>
            </a:r>
          </a:p>
          <a:p>
            <a:pPr>
              <a:lnSpc>
                <a:spcPct val="120000"/>
              </a:lnSpc>
            </a:pPr>
            <a:r>
              <a:rPr lang="en-US" altLang="en-US" sz="2994" dirty="0"/>
              <a:t>14,</a:t>
            </a:r>
            <a:r>
              <a:rPr lang="en-GB" altLang="en-US" sz="2994" dirty="0"/>
              <a:t>0</a:t>
            </a:r>
            <a:r>
              <a:rPr lang="en-US" altLang="en-US" sz="2994" dirty="0"/>
              <a:t>00 </a:t>
            </a:r>
            <a:r>
              <a:rPr lang="en-US" altLang="en-US" sz="2994" dirty="0"/>
              <a:t>pregnant women </a:t>
            </a:r>
            <a:endParaRPr lang="en-US" altLang="en-US" sz="2994" dirty="0"/>
          </a:p>
          <a:p>
            <a:pPr lvl="1">
              <a:lnSpc>
                <a:spcPct val="120000"/>
              </a:lnSpc>
            </a:pPr>
            <a:r>
              <a:rPr lang="en-US" altLang="en-US" sz="2567" dirty="0"/>
              <a:t>Expected data of delivery: </a:t>
            </a:r>
            <a:r>
              <a:rPr lang="en-US" altLang="en-US" sz="2567" dirty="0"/>
              <a:t>April 1st 1991 -</a:t>
            </a:r>
            <a:r>
              <a:rPr lang="en-US" altLang="en-US" sz="2567" dirty="0"/>
              <a:t> </a:t>
            </a:r>
            <a:r>
              <a:rPr lang="en-US" altLang="en-US" sz="2567" dirty="0"/>
              <a:t>Dec 31st 1992</a:t>
            </a:r>
          </a:p>
          <a:p>
            <a:pPr lvl="1">
              <a:lnSpc>
                <a:spcPct val="120000"/>
              </a:lnSpc>
            </a:pPr>
            <a:r>
              <a:rPr lang="en-US" altLang="en-US" sz="2567" dirty="0"/>
              <a:t>Living in Avon in South West England</a:t>
            </a:r>
            <a:endParaRPr lang="en-GB" altLang="en-US" sz="2567" dirty="0"/>
          </a:p>
          <a:p>
            <a:endParaRPr lang="en-GB" sz="2395" dirty="0"/>
          </a:p>
          <a:p>
            <a:pPr marL="0" indent="0">
              <a:buNone/>
            </a:pPr>
            <a:r>
              <a:rPr lang="en-GB" sz="2395" dirty="0"/>
              <a:t>            </a:t>
            </a:r>
            <a:endParaRPr lang="en-GB" dirty="0"/>
          </a:p>
        </p:txBody>
      </p:sp>
    </p:spTree>
    <p:extLst>
      <p:ext uri="{BB962C8B-B14F-4D97-AF65-F5344CB8AC3E}">
        <p14:creationId xmlns:p14="http://schemas.microsoft.com/office/powerpoint/2010/main" val="32426316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normAutofit/>
          </a:bodyPr>
          <a:lstStyle/>
          <a:p>
            <a:r>
              <a:rPr lang="en-GB" sz="3200" dirty="0" smtClean="0">
                <a:latin typeface="Arial" pitchFamily="34" charset="0"/>
                <a:cs typeface="Arial" pitchFamily="34" charset="0"/>
              </a:rPr>
              <a:t>Conclusions</a:t>
            </a:r>
            <a:endParaRPr lang="en-US" sz="3200" dirty="0" smtClean="0">
              <a:latin typeface="Arial" pitchFamily="34" charset="0"/>
              <a:cs typeface="Arial" pitchFamily="34" charset="0"/>
            </a:endParaRPr>
          </a:p>
        </p:txBody>
      </p:sp>
      <p:sp>
        <p:nvSpPr>
          <p:cNvPr id="26626" name="Content Placeholder 2"/>
          <p:cNvSpPr>
            <a:spLocks noGrp="1"/>
          </p:cNvSpPr>
          <p:nvPr>
            <p:ph idx="1"/>
          </p:nvPr>
        </p:nvSpPr>
        <p:spPr>
          <a:xfrm>
            <a:off x="457200" y="1268760"/>
            <a:ext cx="8229600" cy="5112568"/>
          </a:xfrm>
        </p:spPr>
        <p:txBody>
          <a:bodyPr/>
          <a:lstStyle/>
          <a:p>
            <a:r>
              <a:rPr lang="en-US" sz="2800" dirty="0" smtClean="0"/>
              <a:t>Can model several outcomes jointly (have also modelled </a:t>
            </a:r>
            <a:r>
              <a:rPr lang="en-US" sz="2800" dirty="0" err="1" smtClean="0"/>
              <a:t>trivariately</a:t>
            </a:r>
            <a:r>
              <a:rPr lang="en-US" sz="2800" dirty="0" smtClean="0"/>
              <a:t> with length of gestation)</a:t>
            </a:r>
          </a:p>
          <a:p>
            <a:r>
              <a:rPr lang="en-US" sz="2800" dirty="0" smtClean="0"/>
              <a:t>Calculating regression coefficients straightforward  (expressions get complex)</a:t>
            </a:r>
          </a:p>
          <a:p>
            <a:r>
              <a:rPr lang="en-US" sz="2800" dirty="0" smtClean="0"/>
              <a:t>Confidence intervals – either </a:t>
            </a:r>
            <a:r>
              <a:rPr lang="en-US" sz="2800" dirty="0" err="1" smtClean="0"/>
              <a:t>nlcom</a:t>
            </a:r>
            <a:r>
              <a:rPr lang="en-US" sz="2800" dirty="0" smtClean="0"/>
              <a:t> or simulation give results similar to equivalent SEMs</a:t>
            </a:r>
          </a:p>
          <a:p>
            <a:r>
              <a:rPr lang="en-US" sz="2800" dirty="0" smtClean="0"/>
              <a:t>Avoids problem of length of gestation being related to total weight gain</a:t>
            </a:r>
          </a:p>
          <a:p>
            <a:r>
              <a:rPr lang="en-US" sz="2800" dirty="0" err="1" smtClean="0"/>
              <a:t>Lifecourse</a:t>
            </a:r>
            <a:r>
              <a:rPr lang="en-US" sz="2800" dirty="0" smtClean="0"/>
              <a:t> models – </a:t>
            </a:r>
            <a:r>
              <a:rPr lang="en-US" dirty="0" smtClean="0"/>
              <a:t>can include interactions and higher-order effects</a:t>
            </a:r>
          </a:p>
        </p:txBody>
      </p:sp>
    </p:spTree>
    <p:extLst>
      <p:ext uri="{BB962C8B-B14F-4D97-AF65-F5344CB8AC3E}">
        <p14:creationId xmlns:p14="http://schemas.microsoft.com/office/powerpoint/2010/main" val="231854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normAutofit/>
          </a:bodyPr>
          <a:lstStyle/>
          <a:p>
            <a:r>
              <a:rPr lang="en-GB" sz="3200" dirty="0" smtClean="0">
                <a:latin typeface="Arial" pitchFamily="34" charset="0"/>
                <a:cs typeface="Arial" pitchFamily="34" charset="0"/>
              </a:rPr>
              <a:t>Answering the clinical questions</a:t>
            </a:r>
            <a:endParaRPr lang="en-US" sz="3200" dirty="0" smtClean="0">
              <a:latin typeface="Arial" pitchFamily="34" charset="0"/>
              <a:cs typeface="Arial" pitchFamily="34" charset="0"/>
            </a:endParaRPr>
          </a:p>
        </p:txBody>
      </p:sp>
      <p:sp>
        <p:nvSpPr>
          <p:cNvPr id="26626" name="Content Placeholder 2"/>
          <p:cNvSpPr>
            <a:spLocks noGrp="1"/>
          </p:cNvSpPr>
          <p:nvPr>
            <p:ph idx="1"/>
          </p:nvPr>
        </p:nvSpPr>
        <p:spPr>
          <a:xfrm>
            <a:off x="457200" y="1268760"/>
            <a:ext cx="8229600" cy="5112568"/>
          </a:xfrm>
        </p:spPr>
        <p:txBody>
          <a:bodyPr/>
          <a:lstStyle/>
          <a:p>
            <a:pPr marL="514350" indent="-514350">
              <a:buAutoNum type="arabicParenR"/>
            </a:pPr>
            <a:r>
              <a:rPr lang="en-US" dirty="0"/>
              <a:t>What is the average pattern of weight gain during pregnancy?</a:t>
            </a:r>
          </a:p>
          <a:p>
            <a:pPr marL="514350" indent="-514350">
              <a:buAutoNum type="arabicParenR"/>
            </a:pPr>
            <a:r>
              <a:rPr lang="en-US" dirty="0"/>
              <a:t>How much variation is there around this?</a:t>
            </a:r>
          </a:p>
          <a:p>
            <a:pPr marL="514350" indent="-514350">
              <a:buAutoNum type="arabicParenR"/>
            </a:pPr>
            <a:r>
              <a:rPr lang="en-US" dirty="0"/>
              <a:t>How is weight gain related to outcomes (e.g. birthweight, </a:t>
            </a:r>
            <a:r>
              <a:rPr lang="en-US" dirty="0" smtClean="0"/>
              <a:t>offspring weight at age 9)?</a:t>
            </a:r>
            <a:endParaRPr lang="en-US" dirty="0"/>
          </a:p>
        </p:txBody>
      </p:sp>
    </p:spTree>
    <p:extLst>
      <p:ext uri="{BB962C8B-B14F-4D97-AF65-F5344CB8AC3E}">
        <p14:creationId xmlns:p14="http://schemas.microsoft.com/office/powerpoint/2010/main" val="515963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normAutofit/>
          </a:bodyPr>
          <a:lstStyle/>
          <a:p>
            <a:r>
              <a:rPr lang="en-GB" sz="3200" dirty="0" smtClean="0">
                <a:latin typeface="Arial" pitchFamily="34" charset="0"/>
                <a:cs typeface="Arial" pitchFamily="34" charset="0"/>
              </a:rPr>
              <a:t>ALSPAC study - GWG</a:t>
            </a:r>
            <a:endParaRPr lang="en-US" sz="3200" dirty="0" smtClean="0">
              <a:latin typeface="Arial" pitchFamily="34" charset="0"/>
              <a:cs typeface="Arial" pitchFamily="34" charset="0"/>
            </a:endParaRPr>
          </a:p>
        </p:txBody>
      </p:sp>
      <p:sp>
        <p:nvSpPr>
          <p:cNvPr id="15362" name="Content Placeholder 2"/>
          <p:cNvSpPr>
            <a:spLocks noGrp="1"/>
          </p:cNvSpPr>
          <p:nvPr>
            <p:ph idx="1"/>
          </p:nvPr>
        </p:nvSpPr>
        <p:spPr>
          <a:xfrm>
            <a:off x="457200" y="1196752"/>
            <a:ext cx="8229600" cy="5184576"/>
          </a:xfrm>
        </p:spPr>
        <p:txBody>
          <a:bodyPr>
            <a:normAutofit lnSpcReduction="10000"/>
          </a:bodyPr>
          <a:lstStyle/>
          <a:p>
            <a:pPr marL="0" indent="0">
              <a:buNone/>
            </a:pPr>
            <a:r>
              <a:rPr lang="en-US" dirty="0"/>
              <a:t>11,702 term, singleton, </a:t>
            </a:r>
            <a:r>
              <a:rPr lang="en-US" dirty="0" err="1"/>
              <a:t>livebirths</a:t>
            </a:r>
            <a:r>
              <a:rPr lang="en-US" dirty="0"/>
              <a:t> surviving to at least 1 </a:t>
            </a:r>
            <a:r>
              <a:rPr lang="en-US" dirty="0" err="1"/>
              <a:t>yr</a:t>
            </a:r>
            <a:r>
              <a:rPr lang="en-US" dirty="0"/>
              <a:t> of age consented to data abstraction</a:t>
            </a:r>
          </a:p>
          <a:p>
            <a:pPr marL="0" indent="0">
              <a:buNone/>
            </a:pPr>
            <a:r>
              <a:rPr lang="en-US" dirty="0"/>
              <a:t>6 midwives abstracted data from obstetric medical </a:t>
            </a:r>
            <a:r>
              <a:rPr lang="en-US" dirty="0" smtClean="0"/>
              <a:t>records</a:t>
            </a:r>
          </a:p>
          <a:p>
            <a:pPr marL="0" indent="0">
              <a:buNone/>
            </a:pPr>
            <a:endParaRPr lang="en-US" dirty="0"/>
          </a:p>
          <a:p>
            <a:pPr>
              <a:buNone/>
            </a:pPr>
            <a:r>
              <a:rPr lang="en-US" dirty="0" smtClean="0"/>
              <a:t>Number </a:t>
            </a:r>
            <a:r>
              <a:rPr lang="en-US" dirty="0" smtClean="0"/>
              <a:t>of measures varies by gestational age: </a:t>
            </a:r>
          </a:p>
          <a:p>
            <a:pPr marL="0" indent="0">
              <a:buNone/>
            </a:pPr>
            <a:r>
              <a:rPr lang="en-US" dirty="0" smtClean="0"/>
              <a:t>1106 women had weight &lt;8 weeks</a:t>
            </a:r>
          </a:p>
          <a:p>
            <a:pPr marL="0" indent="0">
              <a:buNone/>
            </a:pPr>
            <a:r>
              <a:rPr lang="en-US" dirty="0" smtClean="0"/>
              <a:t>105 had weight&gt;42 weeks.</a:t>
            </a:r>
          </a:p>
          <a:p>
            <a:endParaRPr lang="en-US" dirty="0" smtClean="0"/>
          </a:p>
          <a:p>
            <a:pPr>
              <a:buNone/>
            </a:pPr>
            <a:r>
              <a:rPr lang="en-US" dirty="0" smtClean="0"/>
              <a:t>Number of measures varies between women:</a:t>
            </a:r>
          </a:p>
          <a:p>
            <a:pPr marL="0" indent="0">
              <a:buNone/>
            </a:pPr>
            <a:r>
              <a:rPr lang="en-US" dirty="0" smtClean="0"/>
              <a:t>Median number measures 10 (IQR 8, 11)</a:t>
            </a:r>
          </a:p>
          <a:p>
            <a:pPr marL="0" indent="0">
              <a:buNone/>
            </a:pPr>
            <a:endParaRPr lang="en-US" dirty="0" smtClean="0"/>
          </a:p>
          <a:p>
            <a:pPr marL="0" indent="0">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457200" y="0"/>
            <a:ext cx="8229600" cy="1143000"/>
          </a:xfrm>
        </p:spPr>
        <p:txBody>
          <a:bodyPr>
            <a:normAutofit/>
          </a:bodyPr>
          <a:lstStyle/>
          <a:p>
            <a:r>
              <a:rPr lang="en-GB" sz="3200" dirty="0" smtClean="0">
                <a:latin typeface="Arial" pitchFamily="34" charset="0"/>
                <a:cs typeface="Arial" pitchFamily="34" charset="0"/>
              </a:rPr>
              <a:t>Weight gain during pregnancy</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143000"/>
            <a:ext cx="8229600" cy="4983163"/>
          </a:xfrm>
        </p:spPr>
        <p:txBody>
          <a:bodyPr>
            <a:normAutofit/>
          </a:bodyPr>
          <a:lstStyle/>
          <a:p>
            <a:pPr marL="0" indent="0">
              <a:spcBef>
                <a:spcPts val="600"/>
              </a:spcBef>
              <a:spcAft>
                <a:spcPts val="600"/>
              </a:spcAft>
              <a:buNone/>
            </a:pPr>
            <a:r>
              <a:rPr lang="en-US" dirty="0" smtClean="0"/>
              <a:t>1) total </a:t>
            </a:r>
            <a:r>
              <a:rPr lang="en-US" dirty="0"/>
              <a:t>weight </a:t>
            </a:r>
            <a:r>
              <a:rPr lang="en-US" dirty="0" smtClean="0"/>
              <a:t>gained</a:t>
            </a:r>
            <a:endParaRPr lang="en-US" dirty="0"/>
          </a:p>
          <a:p>
            <a:pPr>
              <a:spcBef>
                <a:spcPts val="600"/>
              </a:spcBef>
              <a:spcAft>
                <a:spcPts val="600"/>
              </a:spcAft>
              <a:buNone/>
            </a:pPr>
            <a:r>
              <a:rPr lang="en-US" dirty="0"/>
              <a:t>2) rate of weight </a:t>
            </a:r>
            <a:r>
              <a:rPr lang="en-US" dirty="0" smtClean="0"/>
              <a:t>change</a:t>
            </a:r>
            <a:endParaRPr lang="en-US" dirty="0"/>
          </a:p>
          <a:p>
            <a:pPr>
              <a:spcBef>
                <a:spcPts val="600"/>
              </a:spcBef>
              <a:spcAft>
                <a:spcPts val="600"/>
              </a:spcAft>
              <a:buNone/>
            </a:pPr>
            <a:r>
              <a:rPr lang="en-US" dirty="0"/>
              <a:t>3) compliance with IOM recommendations</a:t>
            </a:r>
          </a:p>
        </p:txBody>
      </p:sp>
      <p:graphicFrame>
        <p:nvGraphicFramePr>
          <p:cNvPr id="4" name="Table 3"/>
          <p:cNvGraphicFramePr>
            <a:graphicFrameLocks noGrp="1"/>
          </p:cNvGraphicFramePr>
          <p:nvPr>
            <p:extLst>
              <p:ext uri="{D42A27DB-BD31-4B8C-83A1-F6EECF244321}">
                <p14:modId xmlns:p14="http://schemas.microsoft.com/office/powerpoint/2010/main" val="2000481378"/>
              </p:ext>
            </p:extLst>
          </p:nvPr>
        </p:nvGraphicFramePr>
        <p:xfrm>
          <a:off x="457200" y="2996952"/>
          <a:ext cx="8136904" cy="2465368"/>
        </p:xfrm>
        <a:graphic>
          <a:graphicData uri="http://schemas.openxmlformats.org/drawingml/2006/table">
            <a:tbl>
              <a:tblPr firstRow="1">
                <a:tableStyleId>{3C2FFA5D-87B4-456A-9821-1D502468CF0F}</a:tableStyleId>
              </a:tblPr>
              <a:tblGrid>
                <a:gridCol w="3368576"/>
                <a:gridCol w="4768328"/>
              </a:tblGrid>
              <a:tr h="504057">
                <a:tc>
                  <a:txBody>
                    <a:bodyPr/>
                    <a:lstStyle/>
                    <a:p>
                      <a:pPr>
                        <a:spcAft>
                          <a:spcPts val="0"/>
                        </a:spcAft>
                      </a:pPr>
                      <a:r>
                        <a:rPr lang="en-GB" sz="2400" dirty="0"/>
                        <a:t>Pre-pregnancy BMI</a:t>
                      </a:r>
                      <a:endParaRPr lang="en-GB" sz="2400" b="1" dirty="0">
                        <a:latin typeface="Arial" pitchFamily="34" charset="0"/>
                        <a:ea typeface="Times New Roman"/>
                        <a:cs typeface="Arial" pitchFamily="34" charset="0"/>
                      </a:endParaRPr>
                    </a:p>
                  </a:txBody>
                  <a:tcPr marL="68580" marR="68580" marT="0" marB="0">
                    <a:lnL w="9525" cap="flat" cmpd="sng" algn="ctr">
                      <a:noFill/>
                      <a:prstDash val="solid"/>
                    </a:lnL>
                    <a:lnR w="12700" cap="flat" cmpd="sng" algn="ctr">
                      <a:solidFill>
                        <a:schemeClr val="tx1"/>
                      </a:solidFill>
                      <a:prstDash val="solid"/>
                      <a:round/>
                      <a:headEnd type="none" w="med" len="med"/>
                      <a:tailEnd type="none" w="med" len="med"/>
                    </a:lnR>
                    <a:lnT w="9525" cap="flat" cmpd="sng" algn="ctr">
                      <a:noFill/>
                      <a:prstDash val="solid"/>
                    </a:lnT>
                    <a:lnB w="25400" cap="flat" cmpd="sng" algn="ctr">
                      <a:noFill/>
                      <a:prstDash val="solid"/>
                    </a:lnB>
                    <a:lnTlToBr w="12700" cmpd="sng">
                      <a:noFill/>
                      <a:prstDash val="solid"/>
                    </a:lnTlToBr>
                    <a:lnBlToTr w="12700" cmpd="sng">
                      <a:noFill/>
                      <a:prstDash val="solid"/>
                    </a:lnBlToTr>
                  </a:tcPr>
                </a:tc>
                <a:tc>
                  <a:txBody>
                    <a:bodyPr/>
                    <a:lstStyle/>
                    <a:p>
                      <a:pPr>
                        <a:spcAft>
                          <a:spcPts val="0"/>
                        </a:spcAft>
                      </a:pPr>
                      <a:r>
                        <a:rPr lang="en-GB" sz="2400" dirty="0" smtClean="0"/>
                        <a:t>Recommended weight </a:t>
                      </a:r>
                      <a:r>
                        <a:rPr lang="en-GB" sz="2400" dirty="0"/>
                        <a:t>gain </a:t>
                      </a:r>
                      <a:r>
                        <a:rPr lang="en-GB" sz="2400" dirty="0" smtClean="0"/>
                        <a:t>(kg)</a:t>
                      </a:r>
                      <a:endParaRPr lang="en-GB" sz="2400" b="1" dirty="0">
                        <a:latin typeface="Arial" pitchFamily="34" charset="0"/>
                        <a:ea typeface="Times New Roman"/>
                        <a:cs typeface="Arial" pitchFamily="34" charset="0"/>
                      </a:endParaRPr>
                    </a:p>
                  </a:txBody>
                  <a:tcPr marL="68580" marR="68580"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25400" cap="flat" cmpd="sng" algn="ctr">
                      <a:noFill/>
                      <a:prstDash val="solid"/>
                    </a:lnB>
                    <a:lnTlToBr w="12700" cmpd="sng">
                      <a:noFill/>
                      <a:prstDash val="solid"/>
                    </a:lnTlToBr>
                    <a:lnBlToTr w="12700" cmpd="sng">
                      <a:noFill/>
                      <a:prstDash val="solid"/>
                    </a:lnBlToTr>
                  </a:tcPr>
                </a:tc>
              </a:tr>
              <a:tr h="517744">
                <a:tc>
                  <a:txBody>
                    <a:bodyPr/>
                    <a:lstStyle/>
                    <a:p>
                      <a:pPr>
                        <a:spcAft>
                          <a:spcPts val="0"/>
                        </a:spcAft>
                      </a:pPr>
                      <a:r>
                        <a:rPr lang="en-GB" sz="2400" dirty="0" smtClean="0"/>
                        <a:t>&lt;18.5kg/m</a:t>
                      </a:r>
                      <a:r>
                        <a:rPr lang="en-GB" sz="2400" baseline="30000" dirty="0" smtClean="0"/>
                        <a:t>2</a:t>
                      </a:r>
                      <a:endParaRPr lang="en-GB" sz="2400" b="1" dirty="0">
                        <a:latin typeface="Arial" pitchFamily="34" charset="0"/>
                        <a:ea typeface="Times New Roman"/>
                        <a:cs typeface="Arial" pitchFamily="34" charset="0"/>
                      </a:endParaRPr>
                    </a:p>
                  </a:txBody>
                  <a:tcPr marL="68580" marR="68580" marT="0" marB="0">
                    <a:lnT w="25400" cap="flat" cmpd="sng" algn="ctr">
                      <a:noFill/>
                      <a:prstDash val="solid"/>
                    </a:lnT>
                  </a:tcPr>
                </a:tc>
                <a:tc>
                  <a:txBody>
                    <a:bodyPr/>
                    <a:lstStyle/>
                    <a:p>
                      <a:pPr>
                        <a:spcAft>
                          <a:spcPts val="0"/>
                        </a:spcAft>
                      </a:pPr>
                      <a:r>
                        <a:rPr lang="en-GB" sz="2400" dirty="0"/>
                        <a:t>12.5-18</a:t>
                      </a:r>
                      <a:endParaRPr lang="en-GB" sz="2400" b="1" dirty="0">
                        <a:latin typeface="Arial" pitchFamily="34" charset="0"/>
                        <a:ea typeface="Times New Roman"/>
                        <a:cs typeface="Arial" pitchFamily="34" charset="0"/>
                      </a:endParaRPr>
                    </a:p>
                  </a:txBody>
                  <a:tcPr marL="68580" marR="68580" marT="0" marB="0">
                    <a:lnT w="25400" cap="flat" cmpd="sng" algn="ctr">
                      <a:noFill/>
                      <a:prstDash val="solid"/>
                    </a:lnT>
                  </a:tcPr>
                </a:tc>
              </a:tr>
              <a:tr h="517744">
                <a:tc>
                  <a:txBody>
                    <a:bodyPr/>
                    <a:lstStyle/>
                    <a:p>
                      <a:pPr>
                        <a:spcAft>
                          <a:spcPts val="0"/>
                        </a:spcAft>
                      </a:pPr>
                      <a:r>
                        <a:rPr lang="en-GB" sz="2400" dirty="0" smtClean="0"/>
                        <a:t>18.5-24.9kg/m</a:t>
                      </a:r>
                      <a:r>
                        <a:rPr lang="en-GB" sz="2400" baseline="30000" dirty="0" smtClean="0"/>
                        <a:t>2</a:t>
                      </a:r>
                      <a:endParaRPr lang="en-GB" sz="2400" b="1" dirty="0">
                        <a:latin typeface="Arial" pitchFamily="34" charset="0"/>
                        <a:ea typeface="Times New Roman"/>
                        <a:cs typeface="Arial" pitchFamily="34" charset="0"/>
                      </a:endParaRPr>
                    </a:p>
                  </a:txBody>
                  <a:tcPr marL="68580" marR="68580" marT="0" marB="0"/>
                </a:tc>
                <a:tc>
                  <a:txBody>
                    <a:bodyPr/>
                    <a:lstStyle/>
                    <a:p>
                      <a:pPr>
                        <a:spcAft>
                          <a:spcPts val="0"/>
                        </a:spcAft>
                      </a:pPr>
                      <a:r>
                        <a:rPr lang="en-GB" sz="2400" dirty="0"/>
                        <a:t>11.5-16</a:t>
                      </a:r>
                      <a:endParaRPr lang="en-GB" sz="2400" b="1" dirty="0">
                        <a:latin typeface="Arial" pitchFamily="34" charset="0"/>
                        <a:ea typeface="Times New Roman"/>
                        <a:cs typeface="Arial" pitchFamily="34" charset="0"/>
                      </a:endParaRPr>
                    </a:p>
                  </a:txBody>
                  <a:tcPr marL="68580" marR="68580" marT="0" marB="0"/>
                </a:tc>
              </a:tr>
              <a:tr h="517744">
                <a:tc>
                  <a:txBody>
                    <a:bodyPr/>
                    <a:lstStyle/>
                    <a:p>
                      <a:pPr>
                        <a:spcAft>
                          <a:spcPts val="0"/>
                        </a:spcAft>
                      </a:pPr>
                      <a:r>
                        <a:rPr lang="en-GB" sz="2400" dirty="0" smtClean="0"/>
                        <a:t>25-29.9kg/m</a:t>
                      </a:r>
                      <a:r>
                        <a:rPr lang="en-GB" sz="2400" baseline="30000" dirty="0" smtClean="0"/>
                        <a:t>2</a:t>
                      </a:r>
                      <a:endParaRPr lang="en-GB" sz="2400" b="1" dirty="0">
                        <a:latin typeface="Arial" pitchFamily="34" charset="0"/>
                        <a:ea typeface="Times New Roman"/>
                        <a:cs typeface="Arial" pitchFamily="34" charset="0"/>
                      </a:endParaRPr>
                    </a:p>
                  </a:txBody>
                  <a:tcPr marL="68580" marR="68580" marT="0" marB="0"/>
                </a:tc>
                <a:tc>
                  <a:txBody>
                    <a:bodyPr/>
                    <a:lstStyle/>
                    <a:p>
                      <a:pPr>
                        <a:spcAft>
                          <a:spcPts val="0"/>
                        </a:spcAft>
                      </a:pPr>
                      <a:r>
                        <a:rPr lang="en-GB" sz="2400" dirty="0"/>
                        <a:t>7-11.5</a:t>
                      </a:r>
                      <a:endParaRPr lang="en-GB" sz="2400" b="1" dirty="0">
                        <a:latin typeface="Arial" pitchFamily="34" charset="0"/>
                        <a:ea typeface="Times New Roman"/>
                        <a:cs typeface="Arial" pitchFamily="34" charset="0"/>
                      </a:endParaRPr>
                    </a:p>
                  </a:txBody>
                  <a:tcPr marL="68580" marR="68580" marT="0" marB="0"/>
                </a:tc>
              </a:tr>
              <a:tr h="408079">
                <a:tc>
                  <a:txBody>
                    <a:bodyPr/>
                    <a:lstStyle/>
                    <a:p>
                      <a:pPr>
                        <a:spcAft>
                          <a:spcPts val="0"/>
                        </a:spcAft>
                      </a:pPr>
                      <a:r>
                        <a:rPr lang="en-GB" sz="2400" dirty="0" smtClean="0"/>
                        <a:t>&gt;=30kg/m</a:t>
                      </a:r>
                      <a:r>
                        <a:rPr lang="en-GB" sz="2400" baseline="30000" dirty="0" smtClean="0"/>
                        <a:t>2</a:t>
                      </a:r>
                      <a:endParaRPr lang="en-GB" sz="2400" b="1" dirty="0">
                        <a:latin typeface="+mn-lt"/>
                        <a:ea typeface="Times New Roman"/>
                        <a:cs typeface="Times New Roman"/>
                      </a:endParaRPr>
                    </a:p>
                  </a:txBody>
                  <a:tcPr marL="68580" marR="68580" marT="0" marB="0"/>
                </a:tc>
                <a:tc>
                  <a:txBody>
                    <a:bodyPr/>
                    <a:lstStyle/>
                    <a:p>
                      <a:pPr>
                        <a:spcAft>
                          <a:spcPts val="0"/>
                        </a:spcAft>
                      </a:pPr>
                      <a:r>
                        <a:rPr lang="en-GB" sz="2400" dirty="0"/>
                        <a:t>5-9</a:t>
                      </a:r>
                      <a:endParaRPr lang="en-GB" sz="2400" b="1" dirty="0">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347640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Gestational weight gain</a:t>
            </a:r>
            <a:endParaRPr lang="en-GB" dirty="0"/>
          </a:p>
        </p:txBody>
      </p:sp>
      <p:pic>
        <p:nvPicPr>
          <p:cNvPr id="3" name="Picture 2"/>
          <p:cNvPicPr>
            <a:picLocks noChangeAspect="1"/>
          </p:cNvPicPr>
          <p:nvPr/>
        </p:nvPicPr>
        <p:blipFill>
          <a:blip r:embed="rId2"/>
          <a:stretch>
            <a:fillRect/>
          </a:stretch>
        </p:blipFill>
        <p:spPr>
          <a:xfrm>
            <a:off x="1331640" y="1196752"/>
            <a:ext cx="6098674" cy="4465288"/>
          </a:xfrm>
          <a:prstGeom prst="rect">
            <a:avLst/>
          </a:prstGeom>
        </p:spPr>
      </p:pic>
    </p:spTree>
    <p:extLst>
      <p:ext uri="{BB962C8B-B14F-4D97-AF65-F5344CB8AC3E}">
        <p14:creationId xmlns:p14="http://schemas.microsoft.com/office/powerpoint/2010/main" val="1167174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r>
              <a:rPr lang="en-GB" sz="3200" dirty="0" smtClean="0">
                <a:latin typeface="Arial" pitchFamily="34" charset="0"/>
                <a:cs typeface="Arial" pitchFamily="34" charset="0"/>
              </a:rPr>
              <a:t>IOM and length of gestation</a:t>
            </a:r>
            <a:endParaRPr lang="en-US" sz="3200" dirty="0" smtClean="0">
              <a:latin typeface="Arial" pitchFamily="34" charset="0"/>
              <a:cs typeface="Arial" pitchFamily="34" charset="0"/>
            </a:endParaRPr>
          </a:p>
        </p:txBody>
      </p:sp>
      <p:sp>
        <p:nvSpPr>
          <p:cNvPr id="14338" name="Content Placeholder 2"/>
          <p:cNvSpPr>
            <a:spLocks noGrp="1"/>
          </p:cNvSpPr>
          <p:nvPr>
            <p:ph idx="1"/>
          </p:nvPr>
        </p:nvSpPr>
        <p:spPr>
          <a:xfrm>
            <a:off x="457200" y="1340768"/>
            <a:ext cx="8229600" cy="4785395"/>
          </a:xfrm>
        </p:spPr>
        <p:txBody>
          <a:bodyPr>
            <a:normAutofit/>
          </a:bodyPr>
          <a:lstStyle/>
          <a:p>
            <a:pPr>
              <a:buNone/>
            </a:pPr>
            <a:r>
              <a:rPr lang="en-US" sz="2800" dirty="0" smtClean="0">
                <a:solidFill>
                  <a:srgbClr val="0000CC"/>
                </a:solidFill>
              </a:rPr>
              <a:t>Length of gestation:</a:t>
            </a:r>
          </a:p>
          <a:p>
            <a:pPr>
              <a:buNone/>
            </a:pPr>
            <a:r>
              <a:rPr lang="en-US" sz="2800" dirty="0" smtClean="0">
                <a:solidFill>
                  <a:srgbClr val="0000CC"/>
                </a:solidFill>
              </a:rPr>
              <a:t>0.26 weeks shorter for &lt;IOM </a:t>
            </a:r>
            <a:r>
              <a:rPr lang="en-US" sz="2800" dirty="0" err="1" smtClean="0">
                <a:solidFill>
                  <a:srgbClr val="0000CC"/>
                </a:solidFill>
              </a:rPr>
              <a:t>rec</a:t>
            </a:r>
            <a:endParaRPr lang="en-US" sz="2800" dirty="0" smtClean="0">
              <a:solidFill>
                <a:srgbClr val="0000CC"/>
              </a:solidFill>
            </a:endParaRPr>
          </a:p>
          <a:p>
            <a:pPr>
              <a:buNone/>
            </a:pPr>
            <a:r>
              <a:rPr lang="en-US" sz="2800" dirty="0" smtClean="0">
                <a:solidFill>
                  <a:srgbClr val="0000CC"/>
                </a:solidFill>
              </a:rPr>
              <a:t>0.10 weeks longer for &gt;IOM </a:t>
            </a:r>
            <a:r>
              <a:rPr lang="en-US" sz="2800" dirty="0" err="1" smtClean="0">
                <a:solidFill>
                  <a:srgbClr val="0000CC"/>
                </a:solidFill>
              </a:rPr>
              <a:t>rec</a:t>
            </a:r>
            <a:endParaRPr lang="en-US" sz="2800" dirty="0" smtClean="0">
              <a:solidFill>
                <a:srgbClr val="0000CC"/>
              </a:solidFill>
            </a:endParaRPr>
          </a:p>
          <a:p>
            <a:pPr>
              <a:buNone/>
            </a:pPr>
            <a:endParaRPr lang="en-US" sz="2800" dirty="0" smtClean="0">
              <a:solidFill>
                <a:srgbClr val="0000CC"/>
              </a:solidFill>
            </a:endParaRPr>
          </a:p>
          <a:p>
            <a:pPr>
              <a:buNone/>
            </a:pPr>
            <a:r>
              <a:rPr lang="en-US" sz="2800" dirty="0" smtClean="0">
                <a:solidFill>
                  <a:srgbClr val="0000CC"/>
                </a:solidFill>
              </a:rPr>
              <a:t>Could be just artifact:</a:t>
            </a:r>
          </a:p>
          <a:p>
            <a:pPr>
              <a:buNone/>
            </a:pPr>
            <a:r>
              <a:rPr lang="en-US" sz="2800" dirty="0" smtClean="0">
                <a:solidFill>
                  <a:srgbClr val="0000CC"/>
                </a:solidFill>
              </a:rPr>
              <a:t>IOM based on difference between last and first weight measures</a:t>
            </a:r>
          </a:p>
          <a:p>
            <a:pPr>
              <a:buNone/>
            </a:pPr>
            <a:r>
              <a:rPr lang="en-US" sz="2800" dirty="0" smtClean="0">
                <a:solidFill>
                  <a:srgbClr val="0000CC"/>
                </a:solidFill>
              </a:rPr>
              <a:t>If born early, last weight measure will be lower.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normAutofit/>
          </a:bodyPr>
          <a:lstStyle/>
          <a:p>
            <a:r>
              <a:rPr lang="en-GB" dirty="0" smtClean="0"/>
              <a:t>Limitations of ‘standard’ methods</a:t>
            </a:r>
            <a:endParaRPr lang="en-US" dirty="0"/>
          </a:p>
        </p:txBody>
      </p:sp>
      <p:sp>
        <p:nvSpPr>
          <p:cNvPr id="3" name="Content Placeholder 2"/>
          <p:cNvSpPr>
            <a:spLocks noGrp="1"/>
          </p:cNvSpPr>
          <p:nvPr>
            <p:ph idx="1"/>
          </p:nvPr>
        </p:nvSpPr>
        <p:spPr>
          <a:xfrm>
            <a:off x="467544" y="1556792"/>
            <a:ext cx="8424936" cy="4497363"/>
          </a:xfrm>
        </p:spPr>
        <p:txBody>
          <a:bodyPr>
            <a:normAutofit/>
          </a:bodyPr>
          <a:lstStyle/>
          <a:p>
            <a:pPr marL="342000"/>
            <a:r>
              <a:rPr lang="en-US" sz="2800" dirty="0"/>
              <a:t>All require baseline and final weights taken at same gestational ages.</a:t>
            </a:r>
          </a:p>
          <a:p>
            <a:pPr marL="342000"/>
            <a:r>
              <a:rPr lang="en-US" sz="2800" dirty="0"/>
              <a:t>None investigate pattern of weight change.</a:t>
            </a:r>
          </a:p>
          <a:p>
            <a:pPr marL="342000"/>
            <a:r>
              <a:rPr lang="en-US" sz="2800" dirty="0"/>
              <a:t>Confounding with length of gestation</a:t>
            </a:r>
          </a:p>
          <a:p>
            <a:pPr>
              <a:buClr>
                <a:schemeClr val="accent1"/>
              </a:buClr>
              <a:buNone/>
            </a:pPr>
            <a:endParaRPr lang="en-US" sz="2800" dirty="0" smtClean="0"/>
          </a:p>
          <a:p>
            <a:pPr>
              <a:buClr>
                <a:schemeClr val="accent1"/>
              </a:buClr>
              <a:buFont typeface="Wingdings" pitchFamily="2" charset="2"/>
              <a:buChar char="§"/>
            </a:pPr>
            <a:r>
              <a:rPr lang="en-US" sz="2800" dirty="0" smtClean="0">
                <a:solidFill>
                  <a:srgbClr val="FF0000"/>
                </a:solidFill>
              </a:rPr>
              <a:t>Standard methods tell us nothing about the pattern of change within individuals</a:t>
            </a:r>
          </a:p>
          <a:p>
            <a:endParaRPr lang="en-US" sz="2800" dirty="0" smtClean="0"/>
          </a:p>
          <a:p>
            <a:endParaRPr lang="en-US" sz="2800" dirty="0"/>
          </a:p>
        </p:txBody>
      </p:sp>
    </p:spTree>
    <p:extLst>
      <p:ext uri="{BB962C8B-B14F-4D97-AF65-F5344CB8AC3E}">
        <p14:creationId xmlns:p14="http://schemas.microsoft.com/office/powerpoint/2010/main" val="3582660366"/>
      </p:ext>
    </p:extLst>
  </p:cSld>
  <p:clrMapOvr>
    <a:masterClrMapping/>
  </p:clrMapOvr>
</p:sld>
</file>

<file path=ppt/theme/theme1.xml><?xml version="1.0" encoding="utf-8"?>
<a:theme xmlns:a="http://schemas.openxmlformats.org/drawingml/2006/main" name="new template fi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1023</TotalTime>
  <Words>1807</Words>
  <Application>Microsoft Office PowerPoint</Application>
  <PresentationFormat>On-screen Show (4:3)</PresentationFormat>
  <Paragraphs>371</Paragraphs>
  <Slides>41</Slides>
  <Notes>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51" baseType="lpstr">
      <vt:lpstr>Arial Unicode MS</vt:lpstr>
      <vt:lpstr>Arial</vt:lpstr>
      <vt:lpstr>Calibri</vt:lpstr>
      <vt:lpstr>Cambria Math</vt:lpstr>
      <vt:lpstr>Garamond</vt:lpstr>
      <vt:lpstr>MArial-Bold</vt:lpstr>
      <vt:lpstr>Times New Roman</vt:lpstr>
      <vt:lpstr>Wingdings</vt:lpstr>
      <vt:lpstr>new template file</vt:lpstr>
      <vt:lpstr>Equation</vt:lpstr>
      <vt:lpstr>Examining associations between gestational weight gain, birthweight and gestational age. </vt:lpstr>
      <vt:lpstr>Weight gain during pregnancy</vt:lpstr>
      <vt:lpstr>PowerPoint Presentation</vt:lpstr>
      <vt:lpstr>Study Design</vt:lpstr>
      <vt:lpstr>ALSPAC study - GWG</vt:lpstr>
      <vt:lpstr>Weight gain during pregnancy</vt:lpstr>
      <vt:lpstr>Gestational weight gain</vt:lpstr>
      <vt:lpstr>IOM and length of gestation</vt:lpstr>
      <vt:lpstr>Limitations of ‘standard’ methods</vt:lpstr>
      <vt:lpstr>Multi-level linear models</vt:lpstr>
      <vt:lpstr>Shape of trajectory</vt:lpstr>
      <vt:lpstr>Best fit polynomial has powers 3 and 33</vt:lpstr>
      <vt:lpstr>Linear spline multilevel models</vt:lpstr>
      <vt:lpstr>Multilevel linear spline model</vt:lpstr>
      <vt:lpstr>Gestational weight gain</vt:lpstr>
      <vt:lpstr>Pattern of weight gain</vt:lpstr>
      <vt:lpstr>Model fit</vt:lpstr>
      <vt:lpstr>Parity and weight gain</vt:lpstr>
      <vt:lpstr>Birthweight and GWG</vt:lpstr>
      <vt:lpstr>Joint Model for GWG and BWT</vt:lpstr>
      <vt:lpstr>Joint Model GWG/BWT</vt:lpstr>
      <vt:lpstr>Digression – regression coefficients</vt:lpstr>
      <vt:lpstr>Joint Model GWG/BWT</vt:lpstr>
      <vt:lpstr>Confidence intervals?</vt:lpstr>
      <vt:lpstr>Joint Model GWG/BWT</vt:lpstr>
      <vt:lpstr>Joint Model GWG/BWT</vt:lpstr>
      <vt:lpstr>Joint Model GWG/BWT</vt:lpstr>
      <vt:lpstr>Joint model GWG/BWT</vt:lpstr>
      <vt:lpstr>Joint model GWG/BWT</vt:lpstr>
      <vt:lpstr>Joint model GWG/BWT</vt:lpstr>
      <vt:lpstr>Joint models</vt:lpstr>
      <vt:lpstr>One alternative</vt:lpstr>
      <vt:lpstr>PowerPoint Presentation</vt:lpstr>
      <vt:lpstr>PowerPoint Presentation</vt:lpstr>
      <vt:lpstr>PowerPoint Presentation</vt:lpstr>
      <vt:lpstr>The lasso</vt:lpstr>
      <vt:lpstr>The lasso</vt:lpstr>
      <vt:lpstr>PowerPoint Presentation</vt:lpstr>
      <vt:lpstr>Conclusions</vt:lpstr>
      <vt:lpstr>Conclusions</vt:lpstr>
      <vt:lpstr>Answering the clinical questions</vt:lpstr>
    </vt:vector>
  </TitlesOfParts>
  <Company>University of Bristol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epjt</dc:creator>
  <cp:lastModifiedBy>KM Tilling</cp:lastModifiedBy>
  <cp:revision>225</cp:revision>
  <dcterms:created xsi:type="dcterms:W3CDTF">2010-07-07T11:09:58Z</dcterms:created>
  <dcterms:modified xsi:type="dcterms:W3CDTF">2015-06-05T09:55:15Z</dcterms:modified>
</cp:coreProperties>
</file>